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56" r:id="rId5"/>
    <p:sldId id="273" r:id="rId6"/>
    <p:sldId id="274" r:id="rId7"/>
    <p:sldId id="275" r:id="rId8"/>
    <p:sldId id="276" r:id="rId9"/>
    <p:sldId id="277" r:id="rId10"/>
    <p:sldId id="286" r:id="rId11"/>
    <p:sldId id="278" r:id="rId12"/>
    <p:sldId id="303" r:id="rId13"/>
    <p:sldId id="340" r:id="rId14"/>
    <p:sldId id="280" r:id="rId15"/>
    <p:sldId id="279" r:id="rId16"/>
    <p:sldId id="281" r:id="rId17"/>
    <p:sldId id="282" r:id="rId18"/>
    <p:sldId id="283" r:id="rId19"/>
    <p:sldId id="287" r:id="rId20"/>
    <p:sldId id="288" r:id="rId21"/>
    <p:sldId id="334" r:id="rId22"/>
    <p:sldId id="332" r:id="rId23"/>
    <p:sldId id="294" r:id="rId24"/>
    <p:sldId id="339" r:id="rId25"/>
    <p:sldId id="301" r:id="rId26"/>
    <p:sldId id="295" r:id="rId27"/>
    <p:sldId id="300" r:id="rId28"/>
    <p:sldId id="299" r:id="rId29"/>
    <p:sldId id="298" r:id="rId30"/>
    <p:sldId id="333" r:id="rId31"/>
    <p:sldId id="310" r:id="rId32"/>
    <p:sldId id="335" r:id="rId33"/>
    <p:sldId id="312" r:id="rId34"/>
    <p:sldId id="337" r:id="rId35"/>
    <p:sldId id="338" r:id="rId36"/>
    <p:sldId id="311" r:id="rId37"/>
    <p:sldId id="297" r:id="rId38"/>
    <p:sldId id="316" r:id="rId39"/>
    <p:sldId id="318" r:id="rId40"/>
    <p:sldId id="319" r:id="rId41"/>
    <p:sldId id="320" r:id="rId42"/>
    <p:sldId id="323" r:id="rId43"/>
    <p:sldId id="324" r:id="rId44"/>
    <p:sldId id="326" r:id="rId45"/>
    <p:sldId id="328" r:id="rId46"/>
    <p:sldId id="329" r:id="rId47"/>
    <p:sldId id="330" r:id="rId48"/>
    <p:sldId id="331" r:id="rId49"/>
    <p:sldId id="284" r:id="rId50"/>
    <p:sldId id="305" r:id="rId51"/>
    <p:sldId id="306" r:id="rId52"/>
    <p:sldId id="307" r:id="rId53"/>
    <p:sldId id="341" r:id="rId54"/>
    <p:sldId id="342" r:id="rId55"/>
    <p:sldId id="293" r:id="rId56"/>
    <p:sldId id="322" r:id="rId57"/>
    <p:sldId id="304" r:id="rId58"/>
    <p:sldId id="308" r:id="rId59"/>
    <p:sldId id="285" r:id="rId60"/>
    <p:sldId id="269" r:id="rId61"/>
    <p:sldId id="270" r:id="rId62"/>
    <p:sldId id="271" r:id="rId63"/>
    <p:sldId id="272" r:id="rId64"/>
  </p:sldIdLst>
  <p:sldSz cx="12192000" cy="6858000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neral Introduction" id="{838FA0FF-D083-4D76-B1F7-5A34BE7AC492}">
          <p14:sldIdLst>
            <p14:sldId id="256"/>
            <p14:sldId id="273"/>
            <p14:sldId id="274"/>
            <p14:sldId id="275"/>
            <p14:sldId id="276"/>
            <p14:sldId id="277"/>
            <p14:sldId id="286"/>
            <p14:sldId id="278"/>
            <p14:sldId id="303"/>
            <p14:sldId id="340"/>
            <p14:sldId id="280"/>
            <p14:sldId id="279"/>
            <p14:sldId id="281"/>
            <p14:sldId id="282"/>
            <p14:sldId id="283"/>
            <p14:sldId id="287"/>
            <p14:sldId id="288"/>
            <p14:sldId id="334"/>
            <p14:sldId id="332"/>
            <p14:sldId id="294"/>
            <p14:sldId id="339"/>
            <p14:sldId id="301"/>
            <p14:sldId id="295"/>
            <p14:sldId id="300"/>
            <p14:sldId id="299"/>
            <p14:sldId id="298"/>
            <p14:sldId id="333"/>
            <p14:sldId id="310"/>
            <p14:sldId id="335"/>
            <p14:sldId id="312"/>
            <p14:sldId id="337"/>
            <p14:sldId id="338"/>
            <p14:sldId id="311"/>
            <p14:sldId id="297"/>
            <p14:sldId id="316"/>
            <p14:sldId id="318"/>
            <p14:sldId id="319"/>
            <p14:sldId id="320"/>
            <p14:sldId id="323"/>
            <p14:sldId id="324"/>
            <p14:sldId id="326"/>
            <p14:sldId id="328"/>
            <p14:sldId id="329"/>
            <p14:sldId id="330"/>
            <p14:sldId id="331"/>
            <p14:sldId id="284"/>
            <p14:sldId id="305"/>
            <p14:sldId id="306"/>
            <p14:sldId id="307"/>
            <p14:sldId id="341"/>
            <p14:sldId id="342"/>
            <p14:sldId id="293"/>
            <p14:sldId id="322"/>
            <p14:sldId id="304"/>
            <p14:sldId id="308"/>
          </p14:sldIdLst>
        </p14:section>
        <p14:section name="Slide Resources" id="{CA6C966C-B830-4083-82AE-26DB867FD240}">
          <p14:sldIdLst>
            <p14:sldId id="285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BD7CD"/>
    <a:srgbClr val="FFFF00"/>
    <a:srgbClr val="B7B09C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76" autoAdjust="0"/>
    <p:restoredTop sz="78814" autoAdjust="0"/>
  </p:normalViewPr>
  <p:slideViewPr>
    <p:cSldViewPr snapToGrid="0">
      <p:cViewPr>
        <p:scale>
          <a:sx n="66" d="100"/>
          <a:sy n="66" d="100"/>
        </p:scale>
        <p:origin x="1042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1500" y="656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309E-43E1-420A-AA95-F58901E7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119188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AFB14-5787-4C1C-BD24-9600F21C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897559" y="0"/>
            <a:ext cx="2117567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966BD184-37E1-4742-AE25-1CFA8ACBB5C9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A2E29-027F-4E7E-B2E2-F2BE77A84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0CEBB-1DD1-4DC5-9C6B-004DAF8D9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r>
              <a:rPr lang="en-US" dirty="0"/>
              <a:t>smcconomy@eng.famu.fsu.edu</a:t>
            </a:r>
          </a:p>
          <a:p>
            <a:fld id="{B9D043DD-33FA-49E0-8B38-D3ED09ED1E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DF5B3-2AD7-4A4F-AA26-58C0368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4" y="86041"/>
            <a:ext cx="2199422" cy="5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60650" y="246431"/>
            <a:ext cx="4253490" cy="504051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6868" y="1128821"/>
            <a:ext cx="5137273" cy="28902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76868" y="4122914"/>
            <a:ext cx="5137272" cy="3580645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6033-69B6-40D0-B1C7-1A0098AD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446"/>
            <a:ext cx="2199422" cy="504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21798-329D-4469-B5AD-64DAEE724F8B}"/>
              </a:ext>
            </a:extLst>
          </p:cNvPr>
          <p:cNvCxnSpPr>
            <a:cxnSpLocks/>
          </p:cNvCxnSpPr>
          <p:nvPr/>
        </p:nvCxnSpPr>
        <p:spPr>
          <a:xfrm>
            <a:off x="-350837" y="9969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44115-475A-4C47-8211-8069942A1DA9}"/>
              </a:ext>
            </a:extLst>
          </p:cNvPr>
          <p:cNvCxnSpPr>
            <a:cxnSpLocks/>
          </p:cNvCxnSpPr>
          <p:nvPr/>
        </p:nvCxnSpPr>
        <p:spPr>
          <a:xfrm>
            <a:off x="-350837" y="78041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6403A-F7B1-441C-AD33-FC9BC4994CBB}"/>
              </a:ext>
            </a:extLst>
          </p:cNvPr>
          <p:cNvCxnSpPr>
            <a:cxnSpLocks/>
          </p:cNvCxnSpPr>
          <p:nvPr/>
        </p:nvCxnSpPr>
        <p:spPr>
          <a:xfrm>
            <a:off x="1676400" y="996950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B8D0E1-9217-4F2E-89FC-77C471E5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5100" y="8836025"/>
            <a:ext cx="30400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C166-993A-466E-8B1C-D264331CE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8B14-EF47-47E9-8F31-D01D6E3178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94BF-5285-43E0-9ED9-3748A32E51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DB5E4B3-5A0B-4E95-81E4-20C07D8783B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9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EFFFD-DFF7-4D13-88B3-5AC645DD9F8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1CF7A-B795-4AC2-AB12-1556F507B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A7DBD00-668F-435C-8F9B-98B6589DE3C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7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F9D3A-6CEC-48E9-A7F8-615DC39F18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A6662-7AA5-46C1-8463-126A39F66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8A525FA-1D2F-46B6-9BB0-693457121F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8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1F21A-F1FC-404B-BEB5-258B3C5294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74A22-C085-47DC-948C-1FA992595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81059FB-B1EE-4E11-B75C-14BCF7DCF7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7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E615F-E856-41F7-967E-E1E17FE13A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724C1-27B8-4A7A-8574-B08E50A9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6BD3513-5139-470E-81D4-62E315A8398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4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scopepopculturescience.blogspot.com/2015_01_01_archive.html" TargetMode="External"/><Relationship Id="rId13" Type="http://schemas.openxmlformats.org/officeDocument/2006/relationships/hyperlink" Target="https://news.wfsu.org/post/eglin-air-force-base-ready-adjust-hiring-freeze" TargetMode="External"/><Relationship Id="rId3" Type="http://schemas.openxmlformats.org/officeDocument/2006/relationships/hyperlink" Target="https://www.materialise.com/en/blog/when-how-and-where-of-metal-3d-printing" TargetMode="External"/><Relationship Id="rId7" Type="http://schemas.openxmlformats.org/officeDocument/2006/relationships/hyperlink" Target="https://www.3dsystems.com/3d-printers/prox-dmp-300/specifications" TargetMode="External"/><Relationship Id="rId12" Type="http://schemas.openxmlformats.org/officeDocument/2006/relationships/hyperlink" Target="https://badboyblasters.com/product/abrasive-media-sand-blaster-bb1050led-bvr-pr-hv-fl-2/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www.mcmaster.com/9241k4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otchblue.com/3M/en_US/scotchblue/proper-tape-removal/" TargetMode="External"/><Relationship Id="rId11" Type="http://schemas.openxmlformats.org/officeDocument/2006/relationships/hyperlink" Target="https://images-na.ssl-images-amazon.com/images/I/4125zPcBPNL.jpg" TargetMode="External"/><Relationship Id="rId5" Type="http://schemas.openxmlformats.org/officeDocument/2006/relationships/hyperlink" Target="http://fridandrussell.com/SH_productdetail.asp?Ino=61517U06C&amp;Company=STX" TargetMode="External"/><Relationship Id="rId15" Type="http://schemas.openxmlformats.org/officeDocument/2006/relationships/hyperlink" Target="https://www.mcmaster.com/29895t54" TargetMode="External"/><Relationship Id="rId10" Type="http://schemas.openxmlformats.org/officeDocument/2006/relationships/hyperlink" Target="https://ntopology.com/" TargetMode="External"/><Relationship Id="rId4" Type="http://schemas.openxmlformats.org/officeDocument/2006/relationships/hyperlink" Target="https://www.portseattle.org/sites/default/files/2019-08/bigstock_lost_1140.jpg?slideshow=true&amp;slideshowAuto=false&amp;slideshowSpeed=4000&amp;speed=350&amp;transition=elastic" TargetMode="External"/><Relationship Id="rId9" Type="http://schemas.openxmlformats.org/officeDocument/2006/relationships/hyperlink" Target="https://www.3dsystems.com/materials/metal" TargetMode="External"/><Relationship Id="rId14" Type="http://schemas.openxmlformats.org/officeDocument/2006/relationships/hyperlink" Target="https://www.mcmaster.com/5808k61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47.xml"/><Relationship Id="rId7" Type="http://schemas.openxmlformats.org/officeDocument/2006/relationships/slide" Target="slide5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5" Type="http://schemas.openxmlformats.org/officeDocument/2006/relationships/slide" Target="slide52.xml"/><Relationship Id="rId4" Type="http://schemas.openxmlformats.org/officeDocument/2006/relationships/slide" Target="slide53.xml"/><Relationship Id="rId9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7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47.xml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engineeringenotes.com/metallurgy/age-hardening-treatment/age-hardening-treatment-of-metals-metallurgy/26376" TargetMode="Externa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3dsystems.com/sites/default/files/2017-06/3D-Systems_17-4_PH_%28B%29_DMP_DATASHEET_US_A4_2017.06.21_WEB.pdf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86352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November 7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2019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94FF-D51B-41C6-876E-EAD22B96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986" r="1172" b="3213"/>
          <a:stretch/>
        </p:blipFill>
        <p:spPr>
          <a:xfrm>
            <a:off x="294607" y="3589479"/>
            <a:ext cx="5943600" cy="2020047"/>
          </a:xfrm>
          <a:prstGeom prst="roundRect">
            <a:avLst>
              <a:gd name="adj" fmla="val 67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79663E3-3541-4FE9-A733-869351FF2741}"/>
              </a:ext>
            </a:extLst>
          </p:cNvPr>
          <p:cNvSpPr txBox="1">
            <a:spLocks/>
          </p:cNvSpPr>
          <p:nvPr/>
        </p:nvSpPr>
        <p:spPr>
          <a:xfrm>
            <a:off x="294607" y="1854705"/>
            <a:ext cx="5943600" cy="154163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General Info: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Purchasable from 3D Systems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Particle Size: 10 – 15 </a:t>
            </a:r>
            <a:r>
              <a:rPr 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(Paper thickness is ~ 100 </a:t>
            </a:r>
            <a:r>
              <a:rPr 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Martensitic Steel (Magnetic)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7EDEDF14-8CA7-4A3D-B7CB-C1946152249A}"/>
              </a:ext>
            </a:extLst>
          </p:cNvPr>
          <p:cNvSpPr txBox="1">
            <a:spLocks/>
          </p:cNvSpPr>
          <p:nvPr/>
        </p:nvSpPr>
        <p:spPr>
          <a:xfrm>
            <a:off x="446211" y="2609590"/>
            <a:ext cx="2688875" cy="32657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00730E-8931-46F1-AB71-30375E41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3" y="1603628"/>
            <a:ext cx="3258001" cy="7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53020-1981-4905-9503-00FCF83B746C}"/>
              </a:ext>
            </a:extLst>
          </p:cNvPr>
          <p:cNvGrpSpPr/>
          <p:nvPr/>
        </p:nvGrpSpPr>
        <p:grpSpPr>
          <a:xfrm>
            <a:off x="6545713" y="2576151"/>
            <a:ext cx="5453780" cy="1735544"/>
            <a:chOff x="6545713" y="2576151"/>
            <a:chExt cx="5453780" cy="17355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805BE4-F28F-4F17-B668-7816B9B93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68201" y="2576151"/>
              <a:ext cx="1731292" cy="17355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882B24-4E90-41B5-91EF-C2B67CFDE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5713" y="2576152"/>
              <a:ext cx="1693218" cy="17355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E81A776-8631-4801-A2A7-BC75D8083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248" y="4051234"/>
            <a:ext cx="1712710" cy="1735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25884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55D9A990-A69A-4B42-8944-3F71034412EC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1391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247B6E4-A5AD-4B6E-A2BF-F6C8EEEF5484}"/>
              </a:ext>
            </a:extLst>
          </p:cNvPr>
          <p:cNvSpPr/>
          <p:nvPr/>
        </p:nvSpPr>
        <p:spPr>
          <a:xfrm>
            <a:off x="3821122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652BB6-94D1-41E1-9CAB-7DCB22E1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38" y="1494343"/>
            <a:ext cx="2536368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FC8FCC-2F03-4495-B0D1-0C4606CB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836" y="1500856"/>
            <a:ext cx="2535191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D614A3A-A008-4006-B33D-CB433982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166036" y="1500856"/>
            <a:ext cx="2999627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6673F71-74A4-443E-B57A-253695AF9004}"/>
              </a:ext>
            </a:extLst>
          </p:cNvPr>
          <p:cNvSpPr txBox="1">
            <a:spLocks/>
          </p:cNvSpPr>
          <p:nvPr/>
        </p:nvSpPr>
        <p:spPr>
          <a:xfrm>
            <a:off x="4747331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“Wet Vac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52B5D10-80D6-4723-9DA2-F178C5A87E8F}"/>
              </a:ext>
            </a:extLst>
          </p:cNvPr>
          <p:cNvSpPr txBox="1">
            <a:spLocks/>
          </p:cNvSpPr>
          <p:nvPr/>
        </p:nvSpPr>
        <p:spPr>
          <a:xfrm>
            <a:off x="8484749" y="4999812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“Air Powered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2F2D27-3EC9-45E0-B837-10733D683D2A}"/>
              </a:ext>
            </a:extLst>
          </p:cNvPr>
          <p:cNvSpPr/>
          <p:nvPr/>
        </p:nvSpPr>
        <p:spPr>
          <a:xfrm>
            <a:off x="7375694" y="3060925"/>
            <a:ext cx="599904" cy="365760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6DD0FA9-2F3C-464C-B774-2828E41447FC}"/>
              </a:ext>
            </a:extLst>
          </p:cNvPr>
          <p:cNvSpPr txBox="1">
            <a:spLocks/>
          </p:cNvSpPr>
          <p:nvPr/>
        </p:nvSpPr>
        <p:spPr>
          <a:xfrm>
            <a:off x="1113422" y="5004921"/>
            <a:ext cx="2362200" cy="46820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“Built In Stage” </a:t>
            </a:r>
          </a:p>
        </p:txBody>
      </p:sp>
    </p:spTree>
    <p:extLst>
      <p:ext uri="{BB962C8B-B14F-4D97-AF65-F5344CB8AC3E}">
        <p14:creationId xmlns:p14="http://schemas.microsoft.com/office/powerpoint/2010/main" val="2426073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7F73C1F-E948-4A8D-816E-4F5F84FE7745}"/>
              </a:ext>
            </a:extLst>
          </p:cNvPr>
          <p:cNvSpPr txBox="1">
            <a:spLocks/>
          </p:cNvSpPr>
          <p:nvPr/>
        </p:nvSpPr>
        <p:spPr>
          <a:xfrm>
            <a:off x="84836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573AD2-541A-4F22-AB46-A8730DF7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35" y="1818661"/>
            <a:ext cx="2402876" cy="3205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B504E17-3F1D-46C3-A7F3-ABDB93373633}"/>
              </a:ext>
            </a:extLst>
          </p:cNvPr>
          <p:cNvSpPr txBox="1">
            <a:spLocks/>
          </p:cNvSpPr>
          <p:nvPr/>
        </p:nvSpPr>
        <p:spPr>
          <a:xfrm>
            <a:off x="234392" y="1436040"/>
            <a:ext cx="4572000" cy="339172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1 – “Built In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Built in recovery system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Vacuum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Overflow Reservoir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Sealed chamber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Glove to operate vacuum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151235-541D-447A-A5A5-7938D94A6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/>
          <a:stretch/>
        </p:blipFill>
        <p:spPr>
          <a:xfrm>
            <a:off x="8028035" y="1388960"/>
            <a:ext cx="3887652" cy="4064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B5FAB50-3EDD-4E61-A816-AF5B6E1E61E7}"/>
              </a:ext>
            </a:extLst>
          </p:cNvPr>
          <p:cNvSpPr txBox="1">
            <a:spLocks/>
          </p:cNvSpPr>
          <p:nvPr/>
        </p:nvSpPr>
        <p:spPr>
          <a:xfrm>
            <a:off x="286478" y="5079356"/>
            <a:ext cx="4467828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Significant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06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DF82AFD-3423-417C-AE56-B4A3744AB88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2AD0C76-6A3A-48B3-888F-5482594F2E36}"/>
              </a:ext>
            </a:extLst>
          </p:cNvPr>
          <p:cNvSpPr txBox="1">
            <a:spLocks/>
          </p:cNvSpPr>
          <p:nvPr/>
        </p:nvSpPr>
        <p:spPr>
          <a:xfrm>
            <a:off x="322997" y="1397089"/>
            <a:ext cx="4908760" cy="33716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2 – “Wet Vac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Removing the part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Pass the build plate 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Use powered air purifying respirator (PAPR)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Open door and remove part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Use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Ruwac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NA35 Immersion Vacuum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2BE14F-CD21-4E06-99FA-98B737E2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912" y="1226915"/>
            <a:ext cx="3157064" cy="421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BB81C1-A0F4-4D97-B5DD-4507B02BB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7360" y="2752985"/>
            <a:ext cx="3084291" cy="231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F29D3FC-28AC-463B-AD56-F0EF0534D4D9}"/>
              </a:ext>
            </a:extLst>
          </p:cNvPr>
          <p:cNvSpPr txBox="1">
            <a:spLocks/>
          </p:cNvSpPr>
          <p:nvPr/>
        </p:nvSpPr>
        <p:spPr>
          <a:xfrm>
            <a:off x="908066" y="5009908"/>
            <a:ext cx="3738622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CC69F3-6EEB-44D0-B69C-224601DCE298}"/>
              </a:ext>
            </a:extLst>
          </p:cNvPr>
          <p:cNvGrpSpPr/>
          <p:nvPr/>
        </p:nvGrpSpPr>
        <p:grpSpPr>
          <a:xfrm>
            <a:off x="9225023" y="1006996"/>
            <a:ext cx="2407533" cy="1109771"/>
            <a:chOff x="9225023" y="1006996"/>
            <a:chExt cx="2407533" cy="1109771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800CCD0C-8186-473A-886B-FFCBD7D37D4C}"/>
                </a:ext>
              </a:extLst>
            </p:cNvPr>
            <p:cNvSpPr txBox="1">
              <a:spLocks/>
            </p:cNvSpPr>
            <p:nvPr/>
          </p:nvSpPr>
          <p:spPr>
            <a:xfrm>
              <a:off x="9225023" y="1006996"/>
              <a:ext cx="2407533" cy="110977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B717004-9B8E-49BB-8921-4EBEA4D638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67" b="89867" l="4600" r="96200">
                          <a14:foregroundMark x1="9800" y1="44000" x2="9800" y2="45600"/>
                          <a14:foregroundMark x1="9400" y1="60800" x2="9200" y2="73867"/>
                          <a14:foregroundMark x1="4600" y1="58667" x2="4800" y2="67733"/>
                          <a14:foregroundMark x1="59000" y1="73067" x2="59000" y2="74400"/>
                          <a14:foregroundMark x1="89170" y1="39456" x2="90065" y2="42014"/>
                          <a14:foregroundMark x1="88800" y1="38400" x2="88969" y2="38883"/>
                          <a14:foregroundMark x1="92760" y1="50674" x2="90200" y2="53600"/>
                          <a14:foregroundMark x1="96200" y1="44267" x2="96200" y2="44533"/>
                          <a14:foregroundMark x1="96200" y1="40800" x2="96200" y2="44267"/>
                          <a14:backgroundMark x1="67400" y1="36000" x2="67400" y2="36000"/>
                          <a14:backgroundMark x1="66400" y1="43733" x2="66400" y2="43733"/>
                          <a14:backgroundMark x1="81800" y1="46933" x2="81800" y2="46933"/>
                          <a14:backgroundMark x1="91200" y1="47200" x2="91200" y2="47200"/>
                          <a14:backgroundMark x1="90800" y1="45600" x2="90800" y2="46933"/>
                          <a14:backgroundMark x1="92200" y1="44267" x2="92200" y2="44267"/>
                          <a14:backgroundMark x1="92800" y1="45600" x2="92400" y2="44000"/>
                          <a14:backgroundMark x1="91600" y1="44800" x2="92000" y2="46667"/>
                          <a14:backgroundMark x1="90400" y1="43733" x2="91200" y2="44000"/>
                          <a14:backgroundMark x1="92200" y1="47733" x2="90400" y2="43200"/>
                          <a14:backgroundMark x1="65600" y1="45867" x2="65600" y2="45867"/>
                          <a14:backgroundMark x1="67000" y1="38933" x2="67000" y2="38933"/>
                          <a14:backgroundMark x1="61600" y1="41333" x2="61600" y2="41333"/>
                          <a14:backgroundMark x1="90200" y1="42667" x2="90200" y2="42667"/>
                          <a14:backgroundMark x1="90000" y1="43200" x2="90000" y2="42933"/>
                          <a14:backgroundMark x1="59200" y1="75200" x2="59200" y2="75200"/>
                          <a14:backgroundMark x1="59000" y1="74933" x2="59000" y2="74933"/>
                        </a14:backgroundRemoval>
                      </a14:imgEffect>
                    </a14:imgLayer>
                  </a14:imgProps>
                </a:ext>
              </a:extLst>
            </a:blip>
            <a:srcRect l="2202" t="20430" r="1797" b="15407"/>
            <a:stretch/>
          </p:blipFill>
          <p:spPr>
            <a:xfrm>
              <a:off x="9502817" y="1111168"/>
              <a:ext cx="1824180" cy="914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996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2250B76-B2C1-4EB4-B4F2-298D27A4202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Powder Recovery Stages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80E56F-69C0-4FDE-A8CC-2B2B9A9B07B1}"/>
              </a:ext>
            </a:extLst>
          </p:cNvPr>
          <p:cNvSpPr txBox="1">
            <a:spLocks/>
          </p:cNvSpPr>
          <p:nvPr/>
        </p:nvSpPr>
        <p:spPr>
          <a:xfrm>
            <a:off x="192322" y="1583802"/>
            <a:ext cx="6335799" cy="317339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Stage 3 – “Air Powered Stage”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Sandblasting </a:t>
            </a:r>
            <a:r>
              <a:rPr lang="en-US" sz="2400" dirty="0">
                <a:solidFill>
                  <a:sysClr val="windowText" lastClr="000000"/>
                </a:solidFill>
              </a:rPr>
              <a:t>cabinet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Operation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Place part inside the enclosure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 Use compressed air to remove residual powder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62F29F-A36D-4545-86C1-8CF0E4F05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33" y="1141377"/>
            <a:ext cx="4683848" cy="4148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0839600-FBDD-4CC6-8C62-447282AFCC9F}"/>
              </a:ext>
            </a:extLst>
          </p:cNvPr>
          <p:cNvSpPr txBox="1">
            <a:spLocks/>
          </p:cNvSpPr>
          <p:nvPr/>
        </p:nvSpPr>
        <p:spPr>
          <a:xfrm>
            <a:off x="1490910" y="5056207"/>
            <a:ext cx="3738622" cy="55751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Powder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7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DFC30E-5D2A-4D3B-90E5-D5F3B990A540}"/>
              </a:ext>
            </a:extLst>
          </p:cNvPr>
          <p:cNvSpPr/>
          <p:nvPr/>
        </p:nvSpPr>
        <p:spPr>
          <a:xfrm>
            <a:off x="4166886" y="1273215"/>
            <a:ext cx="7257327" cy="4155312"/>
          </a:xfrm>
          <a:prstGeom prst="roundRect">
            <a:avLst/>
          </a:prstGeom>
          <a:noFill/>
          <a:ln w="76200" cap="flat" cmpd="sng" algn="ctr">
            <a:solidFill>
              <a:sysClr val="windowText" lastClr="00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6DE6AE0-432D-42AC-8845-B1B2218CEDCE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– Integration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FC136D6-75C5-4EC7-B665-E2A795057C4D}"/>
              </a:ext>
            </a:extLst>
          </p:cNvPr>
          <p:cNvSpPr txBox="1">
            <a:spLocks/>
          </p:cNvSpPr>
          <p:nvPr/>
        </p:nvSpPr>
        <p:spPr>
          <a:xfrm>
            <a:off x="5914663" y="5214273"/>
            <a:ext cx="3644096" cy="41102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Where Our System Can Go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73553ED-5338-42E5-8E6E-C58723DC9F7E}"/>
              </a:ext>
            </a:extLst>
          </p:cNvPr>
          <p:cNvSpPr/>
          <p:nvPr/>
        </p:nvSpPr>
        <p:spPr>
          <a:xfrm>
            <a:off x="3937107" y="2814047"/>
            <a:ext cx="569318" cy="329739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89F2A6-38B7-4E62-AEB4-5B99C900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15" y="1401746"/>
            <a:ext cx="2407051" cy="305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00CE-846D-4D32-8D1B-743D38F16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008" y="1407618"/>
            <a:ext cx="2405934" cy="305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389FA76-FA87-495F-A0BA-0F9062D6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060495" y="1407618"/>
            <a:ext cx="2846691" cy="305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2743E17-54D6-4090-8963-43320068CB4D}"/>
              </a:ext>
            </a:extLst>
          </p:cNvPr>
          <p:cNvSpPr txBox="1">
            <a:spLocks/>
          </p:cNvSpPr>
          <p:nvPr/>
        </p:nvSpPr>
        <p:spPr>
          <a:xfrm>
            <a:off x="4816093" y="4566593"/>
            <a:ext cx="2241763" cy="42209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“Wet Vac Stage”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F31509C-0DB2-4B68-938E-64D1A5633144}"/>
              </a:ext>
            </a:extLst>
          </p:cNvPr>
          <p:cNvSpPr txBox="1">
            <a:spLocks/>
          </p:cNvSpPr>
          <p:nvPr/>
        </p:nvSpPr>
        <p:spPr>
          <a:xfrm>
            <a:off x="8280073" y="4561987"/>
            <a:ext cx="2407534" cy="42209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“Air Powered Stage”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AA67960-B67E-4462-9ABB-627289A42913}"/>
              </a:ext>
            </a:extLst>
          </p:cNvPr>
          <p:cNvSpPr/>
          <p:nvPr/>
        </p:nvSpPr>
        <p:spPr>
          <a:xfrm>
            <a:off x="7310449" y="2814047"/>
            <a:ext cx="569318" cy="329739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E02FF025-9201-49B6-A0AB-1A7F190D7898}"/>
              </a:ext>
            </a:extLst>
          </p:cNvPr>
          <p:cNvSpPr txBox="1">
            <a:spLocks/>
          </p:cNvSpPr>
          <p:nvPr/>
        </p:nvSpPr>
        <p:spPr>
          <a:xfrm>
            <a:off x="1367459" y="4566593"/>
            <a:ext cx="2241763" cy="42209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“Built In Stage” </a:t>
            </a:r>
          </a:p>
        </p:txBody>
      </p:sp>
    </p:spTree>
    <p:extLst>
      <p:ext uri="{BB962C8B-B14F-4D97-AF65-F5344CB8AC3E}">
        <p14:creationId xmlns:p14="http://schemas.microsoft.com/office/powerpoint/2010/main" val="201708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B2B6714-F57D-48D8-947C-9E44FDF441EE}"/>
              </a:ext>
            </a:extLst>
          </p:cNvPr>
          <p:cNvSpPr/>
          <p:nvPr/>
        </p:nvSpPr>
        <p:spPr>
          <a:xfrm>
            <a:off x="925975" y="1298294"/>
            <a:ext cx="3102015" cy="3359323"/>
          </a:xfrm>
          <a:prstGeom prst="roundRect">
            <a:avLst/>
          </a:prstGeom>
          <a:noFill/>
          <a:ln w="76200" cap="flat" cmpd="sng" algn="ctr">
            <a:solidFill>
              <a:srgbClr val="00B05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DFC30E-5D2A-4D3B-90E5-D5F3B990A540}"/>
              </a:ext>
            </a:extLst>
          </p:cNvPr>
          <p:cNvSpPr/>
          <p:nvPr/>
        </p:nvSpPr>
        <p:spPr>
          <a:xfrm>
            <a:off x="4386805" y="1273216"/>
            <a:ext cx="6701742" cy="339138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6DE6AE0-432D-42AC-8845-B1B2218CEDCE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– Integration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73553ED-5338-42E5-8E6E-C58723DC9F7E}"/>
              </a:ext>
            </a:extLst>
          </p:cNvPr>
          <p:cNvSpPr/>
          <p:nvPr/>
        </p:nvSpPr>
        <p:spPr>
          <a:xfrm>
            <a:off x="3937107" y="2814047"/>
            <a:ext cx="569318" cy="329739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89F2A6-38B7-4E62-AEB4-5B99C900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15" y="1401746"/>
            <a:ext cx="2407051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00CE-846D-4D32-8D1B-743D38F16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008" y="1407618"/>
            <a:ext cx="2405934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389FA76-FA87-495F-A0BA-0F9062D6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060495" y="1407618"/>
            <a:ext cx="2846691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EAA67960-B67E-4462-9ABB-627289A42913}"/>
              </a:ext>
            </a:extLst>
          </p:cNvPr>
          <p:cNvSpPr/>
          <p:nvPr/>
        </p:nvSpPr>
        <p:spPr>
          <a:xfrm>
            <a:off x="7310449" y="2814047"/>
            <a:ext cx="569318" cy="329739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73026621-D9A7-4459-B6C9-C1FFDA2A069A}"/>
              </a:ext>
            </a:extLst>
          </p:cNvPr>
          <p:cNvSpPr txBox="1">
            <a:spLocks/>
          </p:cNvSpPr>
          <p:nvPr/>
        </p:nvSpPr>
        <p:spPr>
          <a:xfrm>
            <a:off x="1789588" y="4523771"/>
            <a:ext cx="1463040" cy="73152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</a:rPr>
              <a:t>Significant Powder Recovery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8D94EDC2-A124-44AD-A18D-6C62BD9BFE46}"/>
              </a:ext>
            </a:extLst>
          </p:cNvPr>
          <p:cNvSpPr txBox="1">
            <a:spLocks/>
          </p:cNvSpPr>
          <p:nvPr/>
        </p:nvSpPr>
        <p:spPr>
          <a:xfrm>
            <a:off x="7199454" y="4512198"/>
            <a:ext cx="1169042" cy="73113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dirty="0">
                <a:solidFill>
                  <a:prstClr val="black"/>
                </a:solidFill>
              </a:rPr>
              <a:t>No Powder Recovery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4A84F6-BE52-4FDC-90B9-23FBB100A9EA}"/>
              </a:ext>
            </a:extLst>
          </p:cNvPr>
          <p:cNvGrpSpPr/>
          <p:nvPr/>
        </p:nvGrpSpPr>
        <p:grpSpPr>
          <a:xfrm>
            <a:off x="10440120" y="7318865"/>
            <a:ext cx="1463040" cy="4433489"/>
            <a:chOff x="5285142" y="914399"/>
            <a:chExt cx="1463040" cy="4433489"/>
          </a:xfrm>
        </p:grpSpPr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EF598DBC-404C-4802-8182-87036C56B35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118413" y="2584048"/>
              <a:ext cx="3796497" cy="4572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Our System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53C44366-BFD0-4C5D-AC1A-1893B0E8145D}"/>
                </a:ext>
              </a:extLst>
            </p:cNvPr>
            <p:cNvSpPr txBox="1">
              <a:spLocks/>
            </p:cNvSpPr>
            <p:nvPr/>
          </p:nvSpPr>
          <p:spPr>
            <a:xfrm>
              <a:off x="5285142" y="4616368"/>
              <a:ext cx="1463040" cy="73152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Significant Powder Recovery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078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6DE6AE0-432D-42AC-8845-B1B2218CEDCE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– Integration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DFC30E-5D2A-4D3B-90E5-D5F3B990A540}"/>
              </a:ext>
            </a:extLst>
          </p:cNvPr>
          <p:cNvSpPr/>
          <p:nvPr/>
        </p:nvSpPr>
        <p:spPr>
          <a:xfrm>
            <a:off x="1701478" y="1211564"/>
            <a:ext cx="8924081" cy="339138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8500CE-846D-4D32-8D1B-743D38F1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883" y="1334391"/>
            <a:ext cx="2405934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389FA76-FA87-495F-A0BA-0F9062D6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6708187" y="1345966"/>
            <a:ext cx="2846691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C300CC-F224-4744-986D-7574DAB8F928}"/>
              </a:ext>
            </a:extLst>
          </p:cNvPr>
          <p:cNvGrpSpPr/>
          <p:nvPr/>
        </p:nvGrpSpPr>
        <p:grpSpPr>
          <a:xfrm>
            <a:off x="10470600" y="1014793"/>
            <a:ext cx="1463040" cy="4433489"/>
            <a:chOff x="5285142" y="914399"/>
            <a:chExt cx="1463040" cy="4433489"/>
          </a:xfrm>
        </p:grpSpPr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1A37BFB1-4D7E-4078-9D36-FFEC6CD7D6A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118413" y="2584048"/>
              <a:ext cx="3796497" cy="4572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Our System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C7D879C4-C2EC-411C-AEC4-B0DA9E4377BA}"/>
                </a:ext>
              </a:extLst>
            </p:cNvPr>
            <p:cNvSpPr txBox="1">
              <a:spLocks/>
            </p:cNvSpPr>
            <p:nvPr/>
          </p:nvSpPr>
          <p:spPr>
            <a:xfrm>
              <a:off x="5285142" y="4616368"/>
              <a:ext cx="1463040" cy="73152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Significant Powder Recovery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559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6DE6AE0-432D-42AC-8845-B1B2218CEDCE}"/>
              </a:ext>
            </a:extLst>
          </p:cNvPr>
          <p:cNvSpPr txBox="1">
            <a:spLocks/>
          </p:cNvSpPr>
          <p:nvPr/>
        </p:nvSpPr>
        <p:spPr>
          <a:xfrm>
            <a:off x="8001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– Integration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DFC30E-5D2A-4D3B-90E5-D5F3B990A540}"/>
              </a:ext>
            </a:extLst>
          </p:cNvPr>
          <p:cNvSpPr/>
          <p:nvPr/>
        </p:nvSpPr>
        <p:spPr>
          <a:xfrm>
            <a:off x="1701478" y="1211564"/>
            <a:ext cx="8924081" cy="3391382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8500CE-846D-4D32-8D1B-743D38F1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883" y="1334391"/>
            <a:ext cx="2405934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389FA76-FA87-495F-A0BA-0F9062D6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6708187" y="1345966"/>
            <a:ext cx="2846691" cy="3050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C300CC-F224-4744-986D-7574DAB8F928}"/>
              </a:ext>
            </a:extLst>
          </p:cNvPr>
          <p:cNvGrpSpPr/>
          <p:nvPr/>
        </p:nvGrpSpPr>
        <p:grpSpPr>
          <a:xfrm>
            <a:off x="1755809" y="1024123"/>
            <a:ext cx="1463040" cy="4433489"/>
            <a:chOff x="5285142" y="914399"/>
            <a:chExt cx="1463040" cy="4433489"/>
          </a:xfrm>
        </p:grpSpPr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1A37BFB1-4D7E-4078-9D36-FFEC6CD7D6A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118413" y="2584048"/>
              <a:ext cx="3796497" cy="45720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Our System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C7D879C4-C2EC-411C-AEC4-B0DA9E4377BA}"/>
                </a:ext>
              </a:extLst>
            </p:cNvPr>
            <p:cNvSpPr txBox="1">
              <a:spLocks/>
            </p:cNvSpPr>
            <p:nvPr/>
          </p:nvSpPr>
          <p:spPr>
            <a:xfrm>
              <a:off x="5285142" y="4616368"/>
              <a:ext cx="1463040" cy="73152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38100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600" dirty="0">
                  <a:solidFill>
                    <a:prstClr val="black"/>
                  </a:solidFill>
                </a:rPr>
                <a:t>Significant Powder Recovery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76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6DE6AE0-432D-42AC-8845-B1B2218CEDCE}"/>
              </a:ext>
            </a:extLst>
          </p:cNvPr>
          <p:cNvSpPr txBox="1">
            <a:spLocks/>
          </p:cNvSpPr>
          <p:nvPr/>
        </p:nvSpPr>
        <p:spPr>
          <a:xfrm>
            <a:off x="1005373" y="2386150"/>
            <a:ext cx="10515600" cy="1040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Concept Generation</a:t>
            </a:r>
          </a:p>
        </p:txBody>
      </p:sp>
    </p:spTree>
    <p:extLst>
      <p:ext uri="{BB962C8B-B14F-4D97-AF65-F5344CB8AC3E}">
        <p14:creationId xmlns:p14="http://schemas.microsoft.com/office/powerpoint/2010/main" val="284979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90597CCD-75CC-4678-A2C8-FFCAD3A32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Team Introductions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238DBA-C043-4590-A22A-BC4C47EF4FC3}"/>
              </a:ext>
            </a:extLst>
          </p:cNvPr>
          <p:cNvGrpSpPr/>
          <p:nvPr/>
        </p:nvGrpSpPr>
        <p:grpSpPr>
          <a:xfrm>
            <a:off x="7345200" y="1441576"/>
            <a:ext cx="2133600" cy="3977120"/>
            <a:chOff x="456270" y="1690688"/>
            <a:chExt cx="2133600" cy="39771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68CBEB-9397-469B-921E-8A5B565E4174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27459-278D-42AB-8A34-9DE8D8510547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Project/Systems Engineer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41A2FE0-3927-48F0-A0A5-4845CC1C7F6B}"/>
                </a:ext>
              </a:extLst>
            </p:cNvPr>
            <p:cNvSpPr/>
            <p:nvPr/>
          </p:nvSpPr>
          <p:spPr>
            <a:xfrm>
              <a:off x="456270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1" name="Picture 1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BA4C0836-A875-4D9F-8B48-EEADD0AA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70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B5B7FB-7CC3-418D-8973-A16654A6F4DE}"/>
              </a:ext>
            </a:extLst>
          </p:cNvPr>
          <p:cNvGrpSpPr/>
          <p:nvPr/>
        </p:nvGrpSpPr>
        <p:grpSpPr>
          <a:xfrm>
            <a:off x="9689989" y="1433071"/>
            <a:ext cx="2133600" cy="3994130"/>
            <a:chOff x="7310091" y="1692655"/>
            <a:chExt cx="2133600" cy="39941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E47118-4BED-4884-96C9-74FEED57F2C1}"/>
                </a:ext>
              </a:extLst>
            </p:cNvPr>
            <p:cNvSpPr txBox="1"/>
            <p:nvPr/>
          </p:nvSpPr>
          <p:spPr>
            <a:xfrm>
              <a:off x="7311021" y="4740655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F65D28-1111-43F6-9611-F61C82AB469C}"/>
                </a:ext>
              </a:extLst>
            </p:cNvPr>
            <p:cNvSpPr txBox="1"/>
            <p:nvPr/>
          </p:nvSpPr>
          <p:spPr>
            <a:xfrm>
              <a:off x="7311021" y="5102010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Field 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DEA74C1-210B-45BC-9D7E-0BA6134C272D}"/>
                </a:ext>
              </a:extLst>
            </p:cNvPr>
            <p:cNvSpPr/>
            <p:nvPr/>
          </p:nvSpPr>
          <p:spPr>
            <a:xfrm>
              <a:off x="7310091" y="1692655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6" name="Picture 1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BBF85068-7122-4856-A744-5F821267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891" y="2073655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DB66E5-97D0-434D-B55D-5605E949182E}"/>
              </a:ext>
            </a:extLst>
          </p:cNvPr>
          <p:cNvGrpSpPr/>
          <p:nvPr/>
        </p:nvGrpSpPr>
        <p:grpSpPr>
          <a:xfrm>
            <a:off x="2655624" y="1431973"/>
            <a:ext cx="2133600" cy="3996326"/>
            <a:chOff x="2740877" y="1690459"/>
            <a:chExt cx="2133600" cy="399632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B632C0-70F1-47FD-8BEF-2B50BCE76C49}"/>
                </a:ext>
              </a:extLst>
            </p:cNvPr>
            <p:cNvSpPr txBox="1"/>
            <p:nvPr/>
          </p:nvSpPr>
          <p:spPr>
            <a:xfrm>
              <a:off x="2741807" y="4738459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83AC96-0CCD-4B5B-9DF6-A363D0DD4CAD}"/>
                </a:ext>
              </a:extLst>
            </p:cNvPr>
            <p:cNvSpPr txBox="1"/>
            <p:nvPr/>
          </p:nvSpPr>
          <p:spPr>
            <a:xfrm>
              <a:off x="2741807" y="5102010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Design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CB222B7-8E05-4182-9F7D-DACC5A9A359F}"/>
                </a:ext>
              </a:extLst>
            </p:cNvPr>
            <p:cNvSpPr/>
            <p:nvPr/>
          </p:nvSpPr>
          <p:spPr>
            <a:xfrm>
              <a:off x="2740877" y="1690459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D32363E5-8F6A-4BA9-A15E-F8E3D649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677" y="2071459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A5A5C2-7128-4E86-B5E4-8AE7F34890BD}"/>
              </a:ext>
            </a:extLst>
          </p:cNvPr>
          <p:cNvGrpSpPr/>
          <p:nvPr/>
        </p:nvGrpSpPr>
        <p:grpSpPr>
          <a:xfrm>
            <a:off x="310836" y="1437522"/>
            <a:ext cx="2133600" cy="3985229"/>
            <a:chOff x="5025484" y="1690688"/>
            <a:chExt cx="2133600" cy="39852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152002-74E9-4761-A8F7-EC5802DFFC5E}"/>
                </a:ext>
              </a:extLst>
            </p:cNvPr>
            <p:cNvSpPr txBox="1"/>
            <p:nvPr/>
          </p:nvSpPr>
          <p:spPr>
            <a:xfrm>
              <a:off x="5026414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4B986B-8E4E-442F-8DE1-0C58116CCB7F}"/>
                </a:ext>
              </a:extLst>
            </p:cNvPr>
            <p:cNvSpPr txBox="1"/>
            <p:nvPr/>
          </p:nvSpPr>
          <p:spPr>
            <a:xfrm>
              <a:off x="5026414" y="5091142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Manufacturing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A5FB1E0-BEE7-4F6F-B416-EC727336537C}"/>
                </a:ext>
              </a:extLst>
            </p:cNvPr>
            <p:cNvSpPr/>
            <p:nvPr/>
          </p:nvSpPr>
          <p:spPr>
            <a:xfrm>
              <a:off x="5025484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6" name="Picture 2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B36D72A7-6DB6-44DB-A661-A188CF0C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284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D8A31B-FB09-494E-BEDF-59B8043AF482}"/>
              </a:ext>
            </a:extLst>
          </p:cNvPr>
          <p:cNvGrpSpPr/>
          <p:nvPr/>
        </p:nvGrpSpPr>
        <p:grpSpPr>
          <a:xfrm>
            <a:off x="5000412" y="1437522"/>
            <a:ext cx="2133600" cy="3985228"/>
            <a:chOff x="9594698" y="1690688"/>
            <a:chExt cx="2133600" cy="39852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8FF97C-A560-44C8-85AC-4B727E38B541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9B372BD-7F30-4589-B645-DA01F31D9778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Field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A9437D2-FA17-4C5B-8C47-1C69015E9B75}"/>
                </a:ext>
              </a:extLst>
            </p:cNvPr>
            <p:cNvSpPr/>
            <p:nvPr/>
          </p:nvSpPr>
          <p:spPr>
            <a:xfrm>
              <a:off x="9594698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989D24C1-08A2-42E4-A305-4964FD8ECD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r="5134" b="17961"/>
            <a:stretch/>
          </p:blipFill>
          <p:spPr bwMode="auto">
            <a:xfrm flipH="1">
              <a:off x="9907346" y="2071688"/>
              <a:ext cx="1508304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9765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58E9011-FF76-432F-B57E-630C64A9F2D7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Generation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331EBF-6C7A-4BBB-9BAC-C54A1387EF6C}"/>
              </a:ext>
            </a:extLst>
          </p:cNvPr>
          <p:cNvGrpSpPr/>
          <p:nvPr/>
        </p:nvGrpSpPr>
        <p:grpSpPr>
          <a:xfrm>
            <a:off x="316479" y="1603314"/>
            <a:ext cx="1888920" cy="2977858"/>
            <a:chOff x="316479" y="1612645"/>
            <a:chExt cx="1888920" cy="29778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308BE3-A08C-43B7-BE3B-2C8CDAABB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82" t="20366" r="7474" b="17623"/>
            <a:stretch/>
          </p:blipFill>
          <p:spPr bwMode="auto">
            <a:xfrm>
              <a:off x="316479" y="1612645"/>
              <a:ext cx="1888920" cy="2011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11166C8E-EA0E-4EB4-8F50-03C2E37E98BA}"/>
                </a:ext>
              </a:extLst>
            </p:cNvPr>
            <p:cNvSpPr txBox="1">
              <a:spLocks/>
            </p:cNvSpPr>
            <p:nvPr/>
          </p:nvSpPr>
          <p:spPr>
            <a:xfrm>
              <a:off x="616729" y="3878355"/>
              <a:ext cx="1288421" cy="712148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Multirotational CNC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B780D0-A1D8-48F6-95D0-26432AC6E661}"/>
              </a:ext>
            </a:extLst>
          </p:cNvPr>
          <p:cNvGrpSpPr/>
          <p:nvPr/>
        </p:nvGrpSpPr>
        <p:grpSpPr>
          <a:xfrm>
            <a:off x="6560791" y="1603314"/>
            <a:ext cx="1418604" cy="2977858"/>
            <a:chOff x="6371717" y="1612645"/>
            <a:chExt cx="1418604" cy="29778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568276-E270-4E82-8E59-33B7803AE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1717" y="1612645"/>
              <a:ext cx="1418604" cy="2011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14" name="Content Placeholder 5">
              <a:extLst>
                <a:ext uri="{FF2B5EF4-FFF2-40B4-BE49-F238E27FC236}">
                  <a16:creationId xmlns:a16="http://schemas.microsoft.com/office/drawing/2014/main" id="{EAAF3A62-08AC-4E54-9AAF-0052648CEFD4}"/>
                </a:ext>
              </a:extLst>
            </p:cNvPr>
            <p:cNvSpPr txBox="1">
              <a:spLocks/>
            </p:cNvSpPr>
            <p:nvPr/>
          </p:nvSpPr>
          <p:spPr>
            <a:xfrm>
              <a:off x="6436809" y="3878354"/>
              <a:ext cx="1288421" cy="71214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Tiny Tube Blower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0AC784-5D26-4E1C-8282-07AC4E4723FC}"/>
              </a:ext>
            </a:extLst>
          </p:cNvPr>
          <p:cNvGrpSpPr/>
          <p:nvPr/>
        </p:nvGrpSpPr>
        <p:grpSpPr>
          <a:xfrm>
            <a:off x="10036077" y="1603314"/>
            <a:ext cx="1798544" cy="2977858"/>
            <a:chOff x="10036077" y="1612645"/>
            <a:chExt cx="1798544" cy="29778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56C234-D0EB-4D1E-8465-2FD1F2A56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1" t="15198" r="10509" b="13212"/>
            <a:stretch/>
          </p:blipFill>
          <p:spPr bwMode="auto">
            <a:xfrm>
              <a:off x="10036077" y="1612645"/>
              <a:ext cx="1798544" cy="2011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53334258-F739-4403-A59A-E7E6256E2553}"/>
                </a:ext>
              </a:extLst>
            </p:cNvPr>
            <p:cNvSpPr txBox="1">
              <a:spLocks/>
            </p:cNvSpPr>
            <p:nvPr/>
          </p:nvSpPr>
          <p:spPr>
            <a:xfrm>
              <a:off x="10291139" y="3878355"/>
              <a:ext cx="1288420" cy="712148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Spinning Sifter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7C8D5-F418-4F26-9B4F-8DB057C3B784}"/>
              </a:ext>
            </a:extLst>
          </p:cNvPr>
          <p:cNvGrpSpPr/>
          <p:nvPr/>
        </p:nvGrpSpPr>
        <p:grpSpPr>
          <a:xfrm>
            <a:off x="8347839" y="1603314"/>
            <a:ext cx="1319796" cy="2977713"/>
            <a:chOff x="2580777" y="1612790"/>
            <a:chExt cx="1319796" cy="297771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41C99-0E9E-4538-8005-8CC07D6C7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0" t="22260" r="17935" b="25125"/>
            <a:stretch/>
          </p:blipFill>
          <p:spPr bwMode="auto">
            <a:xfrm rot="5400000">
              <a:off x="2234980" y="1958587"/>
              <a:ext cx="2011390" cy="13197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FC39BAD3-D148-467A-8B60-8AC415E8680D}"/>
                </a:ext>
              </a:extLst>
            </p:cNvPr>
            <p:cNvSpPr txBox="1">
              <a:spLocks/>
            </p:cNvSpPr>
            <p:nvPr/>
          </p:nvSpPr>
          <p:spPr>
            <a:xfrm>
              <a:off x="2596465" y="3878355"/>
              <a:ext cx="1288421" cy="712148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Hanging Electromagnet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01814E-FD14-48AB-8D07-17911D791387}"/>
              </a:ext>
            </a:extLst>
          </p:cNvPr>
          <p:cNvGrpSpPr/>
          <p:nvPr/>
        </p:nvGrpSpPr>
        <p:grpSpPr>
          <a:xfrm>
            <a:off x="2573843" y="1603314"/>
            <a:ext cx="1741190" cy="2977858"/>
            <a:chOff x="4262083" y="1612645"/>
            <a:chExt cx="1741190" cy="297785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A103FD5-58E1-4F5E-98C9-8D6D6D799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3" t="28747" r="21006" b="15018"/>
            <a:stretch/>
          </p:blipFill>
          <p:spPr bwMode="auto">
            <a:xfrm>
              <a:off x="4262083" y="1612645"/>
              <a:ext cx="1741190" cy="2011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1A4CE77E-F8EA-4793-8813-858FE4D04487}"/>
                </a:ext>
              </a:extLst>
            </p:cNvPr>
            <p:cNvSpPr txBox="1">
              <a:spLocks/>
            </p:cNvSpPr>
            <p:nvPr/>
          </p:nvSpPr>
          <p:spPr>
            <a:xfrm>
              <a:off x="4488468" y="3878354"/>
              <a:ext cx="1288421" cy="71214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Electrostatic Wand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A01313-0A23-42F0-98BD-0DA86CC068CE}"/>
              </a:ext>
            </a:extLst>
          </p:cNvPr>
          <p:cNvGrpSpPr/>
          <p:nvPr/>
        </p:nvGrpSpPr>
        <p:grpSpPr>
          <a:xfrm>
            <a:off x="4683477" y="1603314"/>
            <a:ext cx="1508870" cy="2977858"/>
            <a:chOff x="8158765" y="1612645"/>
            <a:chExt cx="1508870" cy="297785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5EDAA9-47D5-49DF-AD07-25EABAF4C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765" y="1612645"/>
              <a:ext cx="1508870" cy="2011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28" name="Content Placeholder 5">
              <a:extLst>
                <a:ext uri="{FF2B5EF4-FFF2-40B4-BE49-F238E27FC236}">
                  <a16:creationId xmlns:a16="http://schemas.microsoft.com/office/drawing/2014/main" id="{B7C15542-4F05-4937-B841-19ADDD4FA4A1}"/>
                </a:ext>
              </a:extLst>
            </p:cNvPr>
            <p:cNvSpPr txBox="1">
              <a:spLocks/>
            </p:cNvSpPr>
            <p:nvPr/>
          </p:nvSpPr>
          <p:spPr>
            <a:xfrm>
              <a:off x="8268990" y="3878355"/>
              <a:ext cx="1288421" cy="712148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Encased Low to High Frequency Vibration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524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58E9011-FF76-432F-B57E-630C64A9F2D7}"/>
              </a:ext>
            </a:extLst>
          </p:cNvPr>
          <p:cNvSpPr txBox="1">
            <a:spLocks/>
          </p:cNvSpPr>
          <p:nvPr/>
        </p:nvSpPr>
        <p:spPr>
          <a:xfrm>
            <a:off x="186643" y="-15862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Targets and Metrics - Validation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250AE3-CE58-4001-A39A-6540445E2A45}"/>
              </a:ext>
            </a:extLst>
          </p:cNvPr>
          <p:cNvGrpSpPr>
            <a:grpSpLocks noChangeAspect="1"/>
          </p:cNvGrpSpPr>
          <p:nvPr/>
        </p:nvGrpSpPr>
        <p:grpSpPr>
          <a:xfrm>
            <a:off x="1229609" y="903890"/>
            <a:ext cx="9732782" cy="4532735"/>
            <a:chOff x="224791" y="606051"/>
            <a:chExt cx="11802368" cy="54965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B08E4AE-36C2-4623-9020-9BF8A35CA5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7032" y="1866497"/>
              <a:ext cx="7150608" cy="609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E25714-8E9C-483D-A853-40057B7242B3}"/>
                </a:ext>
              </a:extLst>
            </p:cNvPr>
            <p:cNvGrpSpPr/>
            <p:nvPr/>
          </p:nvGrpSpPr>
          <p:grpSpPr>
            <a:xfrm>
              <a:off x="224791" y="606051"/>
              <a:ext cx="11802368" cy="5496579"/>
              <a:chOff x="224791" y="606051"/>
              <a:chExt cx="11802368" cy="549657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AC64250-475D-401A-985A-A47EDE4511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965" y="4108221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E925F03-DA3A-46F2-BD81-27212A623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0602" y="4109387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6214E68-ED2C-4E73-9111-4BA7B7AAB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2349" y="4140489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6B9B3DC-587D-4A4F-B462-3E02EFB87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1419" y="4115608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61A15C6-89ED-401F-A37B-F8F53BA95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51869" y="4109388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F8F0C8D-4438-41A9-8282-4212C3B8E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9153" y="3097405"/>
                <a:ext cx="0" cy="379221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0D0B16D-1CE6-4390-9110-3408591457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400" y="1569215"/>
                <a:ext cx="0" cy="371345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6C62D87-A863-45F6-95A5-B19E81A21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5910" y="1856972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59E8012-E24C-43DC-951D-2CCC143FB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3400" y="1866497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A1ED0DA-7269-4728-B590-341BE4B830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7640" y="1866497"/>
                <a:ext cx="0" cy="277340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EC18B0EB-2805-4513-B415-09B82575DDAD}"/>
                  </a:ext>
                </a:extLst>
              </p:cNvPr>
              <p:cNvSpPr/>
              <p:nvPr/>
            </p:nvSpPr>
            <p:spPr>
              <a:xfrm rot="5400000">
                <a:off x="2696997" y="2270794"/>
                <a:ext cx="218167" cy="2157983"/>
              </a:xfrm>
              <a:prstGeom prst="leftBrac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Condensed" panose="02000503000000020004"/>
                  <a:cs typeface="Arial" panose="020B0604020202020204" pitchFamily="34" charset="0"/>
                </a:endParaRPr>
              </a:p>
            </p:txBody>
          </p:sp>
          <p:sp>
            <p:nvSpPr>
              <p:cNvPr id="20" name="Left Brace 19">
                <a:extLst>
                  <a:ext uri="{FF2B5EF4-FFF2-40B4-BE49-F238E27FC236}">
                    <a16:creationId xmlns:a16="http://schemas.microsoft.com/office/drawing/2014/main" id="{F0EDB51C-D5F2-4136-AB4E-A1A42BE9FB73}"/>
                  </a:ext>
                </a:extLst>
              </p:cNvPr>
              <p:cNvSpPr/>
              <p:nvPr/>
            </p:nvSpPr>
            <p:spPr>
              <a:xfrm rot="5400000">
                <a:off x="9812590" y="2280946"/>
                <a:ext cx="218167" cy="2157983"/>
              </a:xfrm>
              <a:prstGeom prst="leftBrac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Condensed" panose="02000503000000020004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5ECEA4-8D78-494A-9BEF-DAE0E51BAED1}"/>
                  </a:ext>
                </a:extLst>
              </p:cNvPr>
              <p:cNvGrpSpPr/>
              <p:nvPr/>
            </p:nvGrpSpPr>
            <p:grpSpPr>
              <a:xfrm>
                <a:off x="224791" y="4416991"/>
                <a:ext cx="11802368" cy="1685639"/>
                <a:chOff x="224791" y="4174396"/>
                <a:chExt cx="11802368" cy="1685639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1CDA9A0F-9DE7-4BC6-AE34-B1C39E55F290}"/>
                    </a:ext>
                  </a:extLst>
                </p:cNvPr>
                <p:cNvSpPr/>
                <p:nvPr/>
              </p:nvSpPr>
              <p:spPr>
                <a:xfrm>
                  <a:off x="224791" y="4194810"/>
                  <a:ext cx="11802368" cy="1627491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0BF89B0-98BC-4023-942C-CD7F22F9ACE9}"/>
                    </a:ext>
                  </a:extLst>
                </p:cNvPr>
                <p:cNvSpPr/>
                <p:nvPr/>
              </p:nvSpPr>
              <p:spPr>
                <a:xfrm>
                  <a:off x="5432114" y="4174396"/>
                  <a:ext cx="1460183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1) Volume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2) Force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80161FA-2AFC-4B96-AC96-203B4456B218}"/>
                    </a:ext>
                  </a:extLst>
                </p:cNvPr>
                <p:cNvSpPr/>
                <p:nvPr/>
              </p:nvSpPr>
              <p:spPr>
                <a:xfrm>
                  <a:off x="7979665" y="4180988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Up to Eglin AFB safety standards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1816893-AEFA-4AE1-BCFE-7B5067480460}"/>
                    </a:ext>
                  </a:extLst>
                </p:cNvPr>
                <p:cNvSpPr/>
                <p:nvPr/>
              </p:nvSpPr>
              <p:spPr>
                <a:xfrm>
                  <a:off x="10246964" y="4190318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Particle Size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F082DDE-693A-44E4-8FE1-04489930C9CA}"/>
                    </a:ext>
                  </a:extLst>
                </p:cNvPr>
                <p:cNvSpPr/>
                <p:nvPr/>
              </p:nvSpPr>
              <p:spPr>
                <a:xfrm>
                  <a:off x="5432114" y="5134967"/>
                  <a:ext cx="2153831" cy="609861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1) 250 x 250 x 300 mm</a:t>
                  </a:r>
                </a:p>
                <a:p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2) 356 N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6D9C97C-EC49-44DA-88A3-BE3620F0E043}"/>
                    </a:ext>
                  </a:extLst>
                </p:cNvPr>
                <p:cNvSpPr/>
                <p:nvPr/>
              </p:nvSpPr>
              <p:spPr>
                <a:xfrm>
                  <a:off x="10014014" y="5003746"/>
                  <a:ext cx="1997003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Passes through 75 </a:t>
                  </a:r>
                  <a:r>
                    <a:rPr lang="el-GR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μ</a:t>
                  </a:r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 mesh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7D1AE96F-BF76-41FB-9C88-C6E33191023E}"/>
                    </a:ext>
                  </a:extLst>
                </p:cNvPr>
                <p:cNvSpPr/>
                <p:nvPr/>
              </p:nvSpPr>
              <p:spPr>
                <a:xfrm>
                  <a:off x="7702061" y="5018656"/>
                  <a:ext cx="2140156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Pass Bioenvironmental Engineering Flight (BEF) air test</a:t>
                  </a: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9827D22-D8A4-424D-8C67-945D9461A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9468" y="4202430"/>
                  <a:ext cx="0" cy="77724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CA31BAA-BA54-4B56-AE5C-2B70D41A6718}"/>
                    </a:ext>
                  </a:extLst>
                </p:cNvPr>
                <p:cNvSpPr txBox="1"/>
                <p:nvPr/>
              </p:nvSpPr>
              <p:spPr>
                <a:xfrm rot="16200000">
                  <a:off x="48844" y="4403933"/>
                  <a:ext cx="814869" cy="3732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Helvetica Neue Condensed" panose="02000503000000020004"/>
                      <a:cs typeface="Arial" panose="020B0604020202020204" pitchFamily="34" charset="0"/>
                    </a:rPr>
                    <a:t>Metric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9CBF78A-AEC8-45A2-AA11-4B2A873E8F50}"/>
                    </a:ext>
                  </a:extLst>
                </p:cNvPr>
                <p:cNvSpPr txBox="1"/>
                <p:nvPr/>
              </p:nvSpPr>
              <p:spPr>
                <a:xfrm rot="16200000">
                  <a:off x="42121" y="5252734"/>
                  <a:ext cx="825755" cy="3732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Helvetica Neue Condensed" panose="02000503000000020004"/>
                      <a:cs typeface="Arial" panose="020B0604020202020204" pitchFamily="34" charset="0"/>
                    </a:rPr>
                    <a:t>Target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ED21425-2222-473B-884C-A1933AA3027D}"/>
                    </a:ext>
                  </a:extLst>
                </p:cNvPr>
                <p:cNvSpPr/>
                <p:nvPr/>
              </p:nvSpPr>
              <p:spPr>
                <a:xfrm>
                  <a:off x="866514" y="4186794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C5C7387-26FD-4CAB-B414-6A17424B2962}"/>
                    </a:ext>
                  </a:extLst>
                </p:cNvPr>
                <p:cNvSpPr/>
                <p:nvPr/>
              </p:nvSpPr>
              <p:spPr>
                <a:xfrm>
                  <a:off x="3178856" y="4186889"/>
                  <a:ext cx="1531102" cy="841379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Mass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6052E35-E2F2-46DD-8ADA-426B3FE4A8F8}"/>
                    </a:ext>
                  </a:extLst>
                </p:cNvPr>
                <p:cNvSpPr/>
                <p:nvPr/>
              </p:nvSpPr>
              <p:spPr>
                <a:xfrm>
                  <a:off x="1374518" y="4999185"/>
                  <a:ext cx="2689899" cy="850500"/>
                </a:xfrm>
                <a:prstGeom prst="rect">
                  <a:avLst/>
                </a:prstGeom>
                <a:noFill/>
                <a:ln w="349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 Neue Condensed" panose="02000503000000020004"/>
                      <a:cs typeface="Arial" panose="020B0604020202020204" pitchFamily="34" charset="0"/>
                    </a:rPr>
                    <a:t>Greater than 0 grams of separated powder in container</a:t>
                  </a:r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7FD3724-C728-4298-8A85-D7DE24A1C30E}"/>
                    </a:ext>
                  </a:extLst>
                </p:cNvPr>
                <p:cNvCxnSpPr>
                  <a:cxnSpLocks/>
                  <a:stCxn id="31" idx="1"/>
                  <a:endCxn id="31" idx="3"/>
                </p:cNvCxnSpPr>
                <p:nvPr/>
              </p:nvCxnSpPr>
              <p:spPr>
                <a:xfrm>
                  <a:off x="224791" y="5008556"/>
                  <a:ext cx="1180236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34A8A03-3392-4E5A-9E6D-824DEA932E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6918" y="4200525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2C9EC4F2-CFAC-4005-B7DC-547AD4314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34368" y="4195880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AFA035C-61D1-4A6C-A166-32A72E4AC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28115" y="4201918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05F4A96-BC00-4813-A91C-8BE3494C40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4012" y="4194304"/>
                  <a:ext cx="0" cy="161925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701B2279-C02C-4D02-8AD7-3EA276997FE1}"/>
                  </a:ext>
                </a:extLst>
              </p:cNvPr>
              <p:cNvSpPr/>
              <p:nvPr/>
            </p:nvSpPr>
            <p:spPr>
              <a:xfrm>
                <a:off x="5283344" y="606051"/>
                <a:ext cx="2157984" cy="96316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Recover Powder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1E5B960-E561-43EA-9C2C-0404D5FC574E}"/>
                  </a:ext>
                </a:extLst>
              </p:cNvPr>
              <p:cNvSpPr/>
              <p:nvPr/>
            </p:nvSpPr>
            <p:spPr>
              <a:xfrm>
                <a:off x="1708040" y="2128264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Manage Powder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8E11A736-BB3B-4BE3-BA9C-F87F9C84AA1E}"/>
                  </a:ext>
                </a:extLst>
              </p:cNvPr>
              <p:cNvSpPr/>
              <p:nvPr/>
            </p:nvSpPr>
            <p:spPr>
              <a:xfrm>
                <a:off x="5283344" y="2128264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Support the Part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47D356E-1BF2-44E2-BC34-8CB86E17DA56}"/>
                  </a:ext>
                </a:extLst>
              </p:cNvPr>
              <p:cNvSpPr/>
              <p:nvPr/>
            </p:nvSpPr>
            <p:spPr>
              <a:xfrm>
                <a:off x="8858648" y="2134360"/>
                <a:ext cx="2157984" cy="10972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Inhibit Powder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485EBDA-ACC4-483A-889B-A42CD9A48269}"/>
                  </a:ext>
                </a:extLst>
              </p:cNvPr>
              <p:cNvSpPr/>
              <p:nvPr/>
            </p:nvSpPr>
            <p:spPr>
              <a:xfrm>
                <a:off x="727341" y="3461657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Separates powder from the part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935A862-E9E5-4716-A289-F71A350C0DF2}"/>
                  </a:ext>
                </a:extLst>
              </p:cNvPr>
              <p:cNvSpPr/>
              <p:nvPr/>
            </p:nvSpPr>
            <p:spPr>
              <a:xfrm>
                <a:off x="2964115" y="3459218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Transports powder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to a container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9C4FDB5-C8B4-48D0-9F33-8C756F777B41}"/>
                  </a:ext>
                </a:extLst>
              </p:cNvPr>
              <p:cNvSpPr/>
              <p:nvPr/>
            </p:nvSpPr>
            <p:spPr>
              <a:xfrm>
                <a:off x="7829548" y="3468549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Isolate the powder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from user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327FCFD-62BE-47FE-9012-5997D845EB44}"/>
                  </a:ext>
                </a:extLst>
              </p:cNvPr>
              <p:cNvSpPr/>
              <p:nvPr/>
            </p:nvSpPr>
            <p:spPr>
              <a:xfrm>
                <a:off x="5387501" y="3464094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Hold the part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in the area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D15A53D-D58C-4474-94B6-E82DF555B246}"/>
                  </a:ext>
                </a:extLst>
              </p:cNvPr>
              <p:cNvSpPr/>
              <p:nvPr/>
            </p:nvSpPr>
            <p:spPr>
              <a:xfrm>
                <a:off x="10021916" y="3459218"/>
                <a:ext cx="1957497" cy="67876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Helvetica Neue Condensed" panose="02000503000000020004"/>
                    <a:cs typeface="Arial" panose="020B0604020202020204" pitchFamily="34" charset="0"/>
                  </a:rPr>
                  <a:t>Prevents powder contamination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5413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FE5576-6CC0-4BD5-BE16-4793A321D20E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Targets - Manage the Powder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D82A38-F579-4C6B-9703-8FD1C35CC8FC}"/>
              </a:ext>
            </a:extLst>
          </p:cNvPr>
          <p:cNvGrpSpPr>
            <a:grpSpLocks noChangeAspect="1"/>
          </p:cNvGrpSpPr>
          <p:nvPr/>
        </p:nvGrpSpPr>
        <p:grpSpPr>
          <a:xfrm>
            <a:off x="4459496" y="1350063"/>
            <a:ext cx="7417194" cy="3556924"/>
            <a:chOff x="4386806" y="1273216"/>
            <a:chExt cx="6474445" cy="33913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6D73F85-E766-4963-B4BF-496E1714F794}"/>
                </a:ext>
              </a:extLst>
            </p:cNvPr>
            <p:cNvSpPr/>
            <p:nvPr/>
          </p:nvSpPr>
          <p:spPr>
            <a:xfrm>
              <a:off x="4386806" y="1273216"/>
              <a:ext cx="6474445" cy="3391382"/>
            </a:xfrm>
            <a:prstGeom prst="roundRect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2657ED-B138-451D-8EAE-4D8347C71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4008" y="1407618"/>
              <a:ext cx="2405934" cy="30500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280D848-A215-448E-BF3C-855B400F74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3"/>
            <a:stretch/>
          </p:blipFill>
          <p:spPr bwMode="auto">
            <a:xfrm>
              <a:off x="8060494" y="1407618"/>
              <a:ext cx="2501556" cy="30500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67FC3B0A-3A3E-42EA-B58E-076B8C232EFD}"/>
                </a:ext>
              </a:extLst>
            </p:cNvPr>
            <p:cNvSpPr/>
            <p:nvPr/>
          </p:nvSpPr>
          <p:spPr>
            <a:xfrm>
              <a:off x="7310449" y="2814047"/>
              <a:ext cx="569318" cy="329739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8E251A8-26E3-4B09-8793-CD4BA8E03546}"/>
              </a:ext>
            </a:extLst>
          </p:cNvPr>
          <p:cNvSpPr txBox="1">
            <a:spLocks/>
          </p:cNvSpPr>
          <p:nvPr/>
        </p:nvSpPr>
        <p:spPr>
          <a:xfrm>
            <a:off x="205273" y="1369705"/>
            <a:ext cx="4040155" cy="35176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We can use our product after part removal from the printer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Currently, no powder is recovered after printer removal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Any recovered powder is an improvement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No values have been measured for comparison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F8191E3-833F-48E5-BA21-805D3795812A}"/>
              </a:ext>
            </a:extLst>
          </p:cNvPr>
          <p:cNvSpPr txBox="1">
            <a:spLocks/>
          </p:cNvSpPr>
          <p:nvPr/>
        </p:nvSpPr>
        <p:spPr>
          <a:xfrm>
            <a:off x="7577826" y="4701385"/>
            <a:ext cx="1169042" cy="73113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500" dirty="0">
                <a:solidFill>
                  <a:prstClr val="black"/>
                </a:solidFill>
              </a:rPr>
              <a:t>No Powder Recovery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B0D47C0-94E2-401A-A387-3D4E19D0148A}"/>
              </a:ext>
            </a:extLst>
          </p:cNvPr>
          <p:cNvSpPr txBox="1">
            <a:spLocks/>
          </p:cNvSpPr>
          <p:nvPr/>
        </p:nvSpPr>
        <p:spPr>
          <a:xfrm>
            <a:off x="361624" y="5244662"/>
            <a:ext cx="4809466" cy="40990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Target: Greater than 0 grams of powder</a:t>
            </a:r>
          </a:p>
        </p:txBody>
      </p:sp>
    </p:spTree>
    <p:extLst>
      <p:ext uri="{BB962C8B-B14F-4D97-AF65-F5344CB8AC3E}">
        <p14:creationId xmlns:p14="http://schemas.microsoft.com/office/powerpoint/2010/main" val="1251995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5E7F0DF-015F-47A1-AE73-8F99A82C7111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Target - Hold the Part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BCD5ED-AB44-4DB5-B830-EFFCCA4FE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848" y="1730994"/>
            <a:ext cx="5708531" cy="30210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967BA0-C90D-4588-AD63-D106C6DAC962}"/>
              </a:ext>
            </a:extLst>
          </p:cNvPr>
          <p:cNvGrpSpPr/>
          <p:nvPr/>
        </p:nvGrpSpPr>
        <p:grpSpPr>
          <a:xfrm>
            <a:off x="102637" y="1883927"/>
            <a:ext cx="5878286" cy="2715210"/>
            <a:chOff x="102637" y="1903443"/>
            <a:chExt cx="5878286" cy="2715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5">
                  <a:extLst>
                    <a:ext uri="{FF2B5EF4-FFF2-40B4-BE49-F238E27FC236}">
                      <a16:creationId xmlns:a16="http://schemas.microsoft.com/office/drawing/2014/main" id="{A65D2ECF-F415-41F0-9CA1-047B0F0FDB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2637" y="1903443"/>
                  <a:ext cx="5878286" cy="1123857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i="0" kern="120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R="0" lvl="0" defTabSz="914400" rtl="0" eaLnBrk="1" fontAlgn="auto" latinLnBrk="0" hangingPunct="1">
                    <a:lnSpc>
                      <a:spcPct val="12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v"/>
                    <a:tabLst/>
                    <a:defRPr/>
                  </a:pPr>
                  <a:r>
                    <a:rPr lang="en-US" sz="17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700" u="sng" dirty="0">
                      <a:solidFill>
                        <a:prstClr val="black"/>
                      </a:solidFill>
                    </a:rPr>
                    <a:t>Build volume</a:t>
                  </a:r>
                  <a:r>
                    <a:rPr lang="en-US" sz="1700" dirty="0">
                      <a:solidFill>
                        <a:prstClr val="black"/>
                      </a:solidFill>
                    </a:rPr>
                    <a:t>: 250 x 250 x 300 mm (~ 1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7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ft</m:t>
                          </m:r>
                        </m:e>
                        <m:sup>
                          <m:r>
                            <a:rPr lang="en-US" sz="17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1700" dirty="0">
                      <a:solidFill>
                        <a:prstClr val="black"/>
                      </a:solidFill>
                      <a:latin typeface="Helvetica Neue Condensed" panose="02000503000000020004"/>
                    </a:rPr>
                    <a:t>)</a:t>
                  </a:r>
                </a:p>
                <a:p>
                  <a:pPr marR="0" lvl="0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v"/>
                    <a:tabLst/>
                    <a:defRPr/>
                  </a:pPr>
                  <a:r>
                    <a:rPr lang="en-US" sz="17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en-US" sz="1700" u="sng" dirty="0">
                      <a:solidFill>
                        <a:prstClr val="black"/>
                      </a:solidFill>
                    </a:rPr>
                    <a:t>Over assumed part load</a:t>
                  </a:r>
                  <a:r>
                    <a:rPr lang="en-US" sz="1700" dirty="0">
                      <a:solidFill>
                        <a:prstClr val="black"/>
                      </a:solidFill>
                    </a:rPr>
                    <a:t>: 356 N (~80 </a:t>
                  </a:r>
                  <a:r>
                    <a:rPr lang="en-US" sz="1700" dirty="0" err="1">
                      <a:solidFill>
                        <a:prstClr val="black"/>
                      </a:solidFill>
                    </a:rPr>
                    <a:t>lb</a:t>
                  </a:r>
                  <a:r>
                    <a:rPr lang="en-US" sz="1700" dirty="0">
                      <a:solidFill>
                        <a:prstClr val="black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6" name="Content Placeholder 5">
                  <a:extLst>
                    <a:ext uri="{FF2B5EF4-FFF2-40B4-BE49-F238E27FC236}">
                      <a16:creationId xmlns:a16="http://schemas.microsoft.com/office/drawing/2014/main" id="{A65D2ECF-F415-41F0-9CA1-047B0F0FD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37" y="1903443"/>
                  <a:ext cx="5878286" cy="1123857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ysClr val="windowText" lastClr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Content Placeholder 5">
              <a:extLst>
                <a:ext uri="{FF2B5EF4-FFF2-40B4-BE49-F238E27FC236}">
                  <a16:creationId xmlns:a16="http://schemas.microsoft.com/office/drawing/2014/main" id="{A429DB97-FE6B-46D5-B82F-D5B5D18F9A6F}"/>
                </a:ext>
              </a:extLst>
            </p:cNvPr>
            <p:cNvSpPr txBox="1">
              <a:spLocks/>
            </p:cNvSpPr>
            <p:nvPr/>
          </p:nvSpPr>
          <p:spPr>
            <a:xfrm>
              <a:off x="115588" y="3466633"/>
              <a:ext cx="5852384" cy="1152020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Target 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: Allow a volume greater than build volume</a:t>
              </a:r>
            </a:p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lang="en-US" sz="1800" u="sng" dirty="0">
                  <a:solidFill>
                    <a:prstClr val="black"/>
                  </a:solidFill>
                </a:rPr>
                <a:t>Target 2</a:t>
              </a:r>
              <a:r>
                <a:rPr lang="en-US" sz="1800" dirty="0">
                  <a:solidFill>
                    <a:prstClr val="black"/>
                  </a:solidFill>
                </a:rPr>
                <a:t>: Hold 356 N or more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368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2EF81-3E0F-482E-9E79-B0AF30951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302" y="1261240"/>
            <a:ext cx="5864773" cy="3941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04916A6-FDEA-4EDF-9EDD-2B0479A9161B}"/>
              </a:ext>
            </a:extLst>
          </p:cNvPr>
          <p:cNvSpPr txBox="1">
            <a:spLocks/>
          </p:cNvSpPr>
          <p:nvPr/>
        </p:nvSpPr>
        <p:spPr>
          <a:xfrm>
            <a:off x="231228" y="1849820"/>
            <a:ext cx="5097324" cy="177045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Eglin Air Force Base – Bioenvironmental Engineering Flight (BEF) Air Sampling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Contaminants in air must not exceed Occupational Environmental Exposure Limits (OEEL)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114DA96-0213-45B8-AC49-33D9DD0C46D7}"/>
              </a:ext>
            </a:extLst>
          </p:cNvPr>
          <p:cNvSpPr txBox="1">
            <a:spLocks/>
          </p:cNvSpPr>
          <p:nvPr/>
        </p:nvSpPr>
        <p:spPr>
          <a:xfrm>
            <a:off x="765175" y="3778898"/>
            <a:ext cx="4029430" cy="89820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Target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Pass the BEF air sample test once product is in use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A3C99B5-EB76-4035-8AA1-4F969E369496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Target – Isolate the Powder From the User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868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Noah Tipton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FBFDEE8-02E3-461A-86CD-B1202D00A613}"/>
              </a:ext>
            </a:extLst>
          </p:cNvPr>
          <p:cNvSpPr txBox="1">
            <a:spLocks/>
          </p:cNvSpPr>
          <p:nvPr/>
        </p:nvSpPr>
        <p:spPr>
          <a:xfrm>
            <a:off x="492485" y="1432489"/>
            <a:ext cx="6010951" cy="225133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Recommended to run powder through 75 </a:t>
            </a:r>
            <a:r>
              <a:rPr lang="el-G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mesh to remove contaminants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Particle shape and chemistry will not be a concern unless prints turn out bad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E7B9451-3F39-41EE-81E4-FECEA7492099}"/>
              </a:ext>
            </a:extLst>
          </p:cNvPr>
          <p:cNvSpPr txBox="1">
            <a:spLocks/>
          </p:cNvSpPr>
          <p:nvPr/>
        </p:nvSpPr>
        <p:spPr>
          <a:xfrm>
            <a:off x="904050" y="3796663"/>
            <a:ext cx="5187820" cy="119078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buNone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Target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Recovered powder passes through </a:t>
            </a:r>
            <a:r>
              <a:rPr lang="en-US" sz="2400" dirty="0">
                <a:solidFill>
                  <a:prstClr val="black"/>
                </a:solidFill>
              </a:rPr>
              <a:t>75 </a:t>
            </a:r>
            <a:r>
              <a:rPr lang="el-G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stainless steel mesh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10" name="Picture 9" descr="A picture containing person, indoor, food, cup&#10;&#10;Description automatically generated">
            <a:extLst>
              <a:ext uri="{FF2B5EF4-FFF2-40B4-BE49-F238E27FC236}">
                <a16:creationId xmlns:a16="http://schemas.microsoft.com/office/drawing/2014/main" id="{9B192FBD-38DD-40DE-AA42-31D68225C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14014"/>
          <a:stretch/>
        </p:blipFill>
        <p:spPr>
          <a:xfrm rot="5400000">
            <a:off x="7310580" y="1236739"/>
            <a:ext cx="4123651" cy="3946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042A83D3-E4DA-471A-B786-8DA2309C4D6E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Target – Prevent Powder Contamination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26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496359" y="212689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5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CC7FF4F-1570-498A-9A7A-5E229275A5D5}"/>
              </a:ext>
            </a:extLst>
          </p:cNvPr>
          <p:cNvSpPr txBox="1">
            <a:spLocks/>
          </p:cNvSpPr>
          <p:nvPr/>
        </p:nvSpPr>
        <p:spPr>
          <a:xfrm>
            <a:off x="6387777" y="857250"/>
            <a:ext cx="5089848" cy="4324739"/>
          </a:xfrm>
          <a:prstGeom prst="roundRect">
            <a:avLst>
              <a:gd name="adj" fmla="val 763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8D49076-BC3A-4708-9A38-666BB65B4154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030825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House of Quality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Analytical Hierarchy Process (AHP)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43CFD4-C902-4A67-938A-4A9216ACF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572620"/>
              </p:ext>
            </p:extLst>
          </p:nvPr>
        </p:nvGraphicFramePr>
        <p:xfrm>
          <a:off x="6519363" y="1016002"/>
          <a:ext cx="4734923" cy="4016371"/>
        </p:xfrm>
        <a:graphic>
          <a:graphicData uri="http://schemas.openxmlformats.org/drawingml/2006/table">
            <a:tbl>
              <a:tblPr/>
              <a:tblGrid>
                <a:gridCol w="1402939">
                  <a:extLst>
                    <a:ext uri="{9D8B030D-6E8A-4147-A177-3AD203B41FA5}">
                      <a16:colId xmlns:a16="http://schemas.microsoft.com/office/drawing/2014/main" val="2033200547"/>
                    </a:ext>
                  </a:extLst>
                </a:gridCol>
                <a:gridCol w="295356">
                  <a:extLst>
                    <a:ext uri="{9D8B030D-6E8A-4147-A177-3AD203B41FA5}">
                      <a16:colId xmlns:a16="http://schemas.microsoft.com/office/drawing/2014/main" val="2469196147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3390953721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939757513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3293216989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597216878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736072800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3503908943"/>
                    </a:ext>
                  </a:extLst>
                </a:gridCol>
                <a:gridCol w="433804">
                  <a:extLst>
                    <a:ext uri="{9D8B030D-6E8A-4147-A177-3AD203B41FA5}">
                      <a16:colId xmlns:a16="http://schemas.microsoft.com/office/drawing/2014/main" val="740261591"/>
                    </a:ext>
                  </a:extLst>
                </a:gridCol>
              </a:tblGrid>
              <a:tr h="24366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8" marR="5538" marT="55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38" marR="5538" marT="55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5538" marR="5538" marT="55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806534"/>
                  </a:ext>
                </a:extLst>
              </a:tr>
              <a:tr h="294894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Direction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400487"/>
                  </a:ext>
                </a:extLst>
              </a:tr>
              <a:tr h="398730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Gram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Gram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Newton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Cubic Meter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Eglin AFB BEF Test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through Mesh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Seconds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38381"/>
                  </a:ext>
                </a:extLst>
              </a:tr>
              <a:tr h="8417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Requirements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Weight Factor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Separated Powder</a:t>
                      </a:r>
                    </a:p>
                  </a:txBody>
                  <a:tcPr marL="5538" marR="5538" marT="5538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Contained Powder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Supportable Load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Operable Volume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 Safety Standards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Contamination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Added Time to Overall Process</a:t>
                      </a:r>
                    </a:p>
                  </a:txBody>
                  <a:tcPr marL="5538" marR="5538" marT="553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89017"/>
                  </a:ext>
                </a:extLst>
              </a:tr>
              <a:tr h="304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Separate More Powder From the Part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38" marR="5538" marT="5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27370"/>
                  </a:ext>
                </a:extLst>
              </a:tr>
              <a:tr h="304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 the Separated Powder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8" marR="5538" marT="5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298560"/>
                  </a:ext>
                </a:extLst>
              </a:tr>
              <a:tr h="304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Prevent Powder Contamination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8" marR="5538" marT="5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657438"/>
                  </a:ext>
                </a:extLst>
              </a:tr>
              <a:tr h="304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 the Part During Process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335245"/>
                  </a:ext>
                </a:extLst>
              </a:tr>
              <a:tr h="304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Ensure Operator Safety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8" marR="5538" marT="5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005396"/>
                  </a:ext>
                </a:extLst>
              </a:tr>
              <a:tr h="3045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Integrate With Current System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38" marR="5538" marT="5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508683"/>
                  </a:ext>
                </a:extLst>
              </a:tr>
              <a:tr h="13291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Score</a:t>
                      </a:r>
                    </a:p>
                  </a:txBody>
                  <a:tcPr marL="5538" marR="5538" marT="55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56249"/>
                  </a:ext>
                </a:extLst>
              </a:tr>
              <a:tr h="138448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Weight %</a:t>
                      </a:r>
                    </a:p>
                  </a:txBody>
                  <a:tcPr marL="5538" marR="5538" marT="55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21.29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17.67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9.64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18.07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18.07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8.84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476964"/>
                  </a:ext>
                </a:extLst>
              </a:tr>
              <a:tr h="138448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Order</a:t>
                      </a:r>
                    </a:p>
                  </a:txBody>
                  <a:tcPr marL="5538" marR="5538" marT="553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38" marR="5538" marT="55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38" marR="5538" marT="5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256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497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6AEC38D-9392-43C1-9A1A-4E8A02A26A70}"/>
              </a:ext>
            </a:extLst>
          </p:cNvPr>
          <p:cNvSpPr txBox="1">
            <a:spLocks/>
          </p:cNvSpPr>
          <p:nvPr/>
        </p:nvSpPr>
        <p:spPr>
          <a:xfrm>
            <a:off x="6038850" y="857250"/>
            <a:ext cx="5438775" cy="4324739"/>
          </a:xfrm>
          <a:prstGeom prst="roundRect">
            <a:avLst>
              <a:gd name="adj" fmla="val 763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471FB-ECCE-4440-82D2-9A1BAC45DA87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030825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House of Quality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Analytical Hierarchy Process (AHP)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D85AE2-2040-4171-8D3F-CC80BF5DD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164436"/>
              </p:ext>
            </p:extLst>
          </p:nvPr>
        </p:nvGraphicFramePr>
        <p:xfrm>
          <a:off x="6164097" y="1011317"/>
          <a:ext cx="5159706" cy="4016376"/>
        </p:xfrm>
        <a:graphic>
          <a:graphicData uri="http://schemas.openxmlformats.org/drawingml/2006/table">
            <a:tbl>
              <a:tblPr/>
              <a:tblGrid>
                <a:gridCol w="1019331">
                  <a:extLst>
                    <a:ext uri="{9D8B030D-6E8A-4147-A177-3AD203B41FA5}">
                      <a16:colId xmlns:a16="http://schemas.microsoft.com/office/drawing/2014/main" val="4255011602"/>
                    </a:ext>
                  </a:extLst>
                </a:gridCol>
                <a:gridCol w="651531">
                  <a:extLst>
                    <a:ext uri="{9D8B030D-6E8A-4147-A177-3AD203B41FA5}">
                      <a16:colId xmlns:a16="http://schemas.microsoft.com/office/drawing/2014/main" val="4291581072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3424598231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64569144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3986126782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1975021256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2005451579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451439420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3515654515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742050126"/>
                    </a:ext>
                  </a:extLst>
                </a:gridCol>
              </a:tblGrid>
              <a:tr h="15132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Halv"/>
                      </a:endParaRPr>
                    </a:p>
                  </a:txBody>
                  <a:tcPr marL="6305" marR="6305" marT="63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Halv"/>
                      </a:endParaRPr>
                    </a:p>
                  </a:txBody>
                  <a:tcPr marL="6305" marR="6305" marT="630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Concepts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601491"/>
                  </a:ext>
                </a:extLst>
              </a:tr>
              <a:tr h="1153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Engineering Characteristics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Current Recovery Process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Tiny Tube Blower</a:t>
                      </a:r>
                    </a:p>
                  </a:txBody>
                  <a:tcPr marL="6305" marR="6305" marT="630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 Encased Low to High Frequency Vibration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Hanging Faucet Electromagnet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Electrostatic Brush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CNC Axis Part Mover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Spinning Sifter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Vibration Through all Stages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Multi-Directional Vibration 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593842"/>
                  </a:ext>
                </a:extLst>
              </a:tr>
              <a:tr h="510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Amount of Separated Powder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DATUM</a:t>
                      </a:r>
                    </a:p>
                  </a:txBody>
                  <a:tcPr marL="6305" marR="6305" marT="630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244861"/>
                  </a:ext>
                </a:extLst>
              </a:tr>
              <a:tr h="3720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Amount of Contained Powder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31976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Supportable Load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865895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Operable Volume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134402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Met Safety Standards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462689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Contamination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952134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Added Time to Overall Process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90436"/>
                  </a:ext>
                </a:extLst>
              </a:tr>
              <a:tr h="15762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Total +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3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3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133199"/>
                  </a:ext>
                </a:extLst>
              </a:tr>
              <a:tr h="15762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Total -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0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609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778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6AEC38D-9392-43C1-9A1A-4E8A02A26A70}"/>
              </a:ext>
            </a:extLst>
          </p:cNvPr>
          <p:cNvSpPr txBox="1">
            <a:spLocks/>
          </p:cNvSpPr>
          <p:nvPr/>
        </p:nvSpPr>
        <p:spPr>
          <a:xfrm>
            <a:off x="6038850" y="857250"/>
            <a:ext cx="5438775" cy="4324739"/>
          </a:xfrm>
          <a:prstGeom prst="roundRect">
            <a:avLst>
              <a:gd name="adj" fmla="val 763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471FB-ECCE-4440-82D2-9A1BAC45DA87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030825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House of Quality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Analytical Hierarchy Process (AHP)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D85AE2-2040-4171-8D3F-CC80BF5DDCB8}"/>
              </a:ext>
            </a:extLst>
          </p:cNvPr>
          <p:cNvGraphicFramePr>
            <a:graphicFrameLocks noGrp="1"/>
          </p:cNvGraphicFramePr>
          <p:nvPr/>
        </p:nvGraphicFramePr>
        <p:xfrm>
          <a:off x="6164097" y="1011317"/>
          <a:ext cx="5159706" cy="4016376"/>
        </p:xfrm>
        <a:graphic>
          <a:graphicData uri="http://schemas.openxmlformats.org/drawingml/2006/table">
            <a:tbl>
              <a:tblPr/>
              <a:tblGrid>
                <a:gridCol w="1019331">
                  <a:extLst>
                    <a:ext uri="{9D8B030D-6E8A-4147-A177-3AD203B41FA5}">
                      <a16:colId xmlns:a16="http://schemas.microsoft.com/office/drawing/2014/main" val="4255011602"/>
                    </a:ext>
                  </a:extLst>
                </a:gridCol>
                <a:gridCol w="651531">
                  <a:extLst>
                    <a:ext uri="{9D8B030D-6E8A-4147-A177-3AD203B41FA5}">
                      <a16:colId xmlns:a16="http://schemas.microsoft.com/office/drawing/2014/main" val="4291581072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3424598231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64569144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3986126782"/>
                    </a:ext>
                  </a:extLst>
                </a:gridCol>
                <a:gridCol w="514920">
                  <a:extLst>
                    <a:ext uri="{9D8B030D-6E8A-4147-A177-3AD203B41FA5}">
                      <a16:colId xmlns:a16="http://schemas.microsoft.com/office/drawing/2014/main" val="1975021256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2005451579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451439420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3515654515"/>
                    </a:ext>
                  </a:extLst>
                </a:gridCol>
                <a:gridCol w="357291">
                  <a:extLst>
                    <a:ext uri="{9D8B030D-6E8A-4147-A177-3AD203B41FA5}">
                      <a16:colId xmlns:a16="http://schemas.microsoft.com/office/drawing/2014/main" val="742050126"/>
                    </a:ext>
                  </a:extLst>
                </a:gridCol>
              </a:tblGrid>
              <a:tr h="151323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Halv"/>
                      </a:endParaRPr>
                    </a:p>
                  </a:txBody>
                  <a:tcPr marL="6305" marR="6305" marT="63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Halv"/>
                      </a:endParaRPr>
                    </a:p>
                  </a:txBody>
                  <a:tcPr marL="6305" marR="6305" marT="630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Concepts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601491"/>
                  </a:ext>
                </a:extLst>
              </a:tr>
              <a:tr h="1153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Engineering Characteristics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Current Recovery Process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Tiny Tube Blower</a:t>
                      </a:r>
                    </a:p>
                  </a:txBody>
                  <a:tcPr marL="6305" marR="6305" marT="630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 Encased Low to High Frequency Vibration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Hanging Faucet Electromagnet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Electrostatic Brush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CNC Axis Part Mover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Spinning Sifter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Vibration Through all Stages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Multi-Directional Vibration </a:t>
                      </a:r>
                    </a:p>
                  </a:txBody>
                  <a:tcPr marL="6305" marR="6305" marT="630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593842"/>
                  </a:ext>
                </a:extLst>
              </a:tr>
              <a:tr h="510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Amount of Separated Powder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DATUM</a:t>
                      </a:r>
                    </a:p>
                  </a:txBody>
                  <a:tcPr marL="6305" marR="6305" marT="630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244861"/>
                  </a:ext>
                </a:extLst>
              </a:tr>
              <a:tr h="3720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Amount of Contained Powder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31976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Supportable Load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865895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Operable Volume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134402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Met Safety Standards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462689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Contamination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+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952134"/>
                  </a:ext>
                </a:extLst>
              </a:tr>
              <a:tr h="3026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Added Time to Overall Process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S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-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90436"/>
                  </a:ext>
                </a:extLst>
              </a:tr>
              <a:tr h="15762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Total +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3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3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133199"/>
                  </a:ext>
                </a:extLst>
              </a:tr>
              <a:tr h="15762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Total -</a:t>
                      </a:r>
                    </a:p>
                  </a:txBody>
                  <a:tcPr marL="6305" marR="6305" marT="630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0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1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alv"/>
                        </a:rPr>
                        <a:t>2</a:t>
                      </a:r>
                    </a:p>
                  </a:txBody>
                  <a:tcPr marL="6305" marR="6305" marT="63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609720"/>
                  </a:ext>
                </a:extLst>
              </a:tr>
            </a:tbl>
          </a:graphicData>
        </a:graphic>
      </p:graphicFrame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E84702C-8ABA-4418-A9AD-AD84AAC27FA2}"/>
              </a:ext>
            </a:extLst>
          </p:cNvPr>
          <p:cNvSpPr txBox="1">
            <a:spLocks/>
          </p:cNvSpPr>
          <p:nvPr/>
        </p:nvSpPr>
        <p:spPr>
          <a:xfrm>
            <a:off x="10206135" y="4829991"/>
            <a:ext cx="1147665" cy="233267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A2F1F7F-656E-4587-9825-53DF508470DC}"/>
              </a:ext>
            </a:extLst>
          </p:cNvPr>
          <p:cNvSpPr txBox="1">
            <a:spLocks/>
          </p:cNvSpPr>
          <p:nvPr/>
        </p:nvSpPr>
        <p:spPr>
          <a:xfrm>
            <a:off x="8310233" y="4650999"/>
            <a:ext cx="597159" cy="25503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0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5E65F0C-F012-401C-83B6-A45395D7B235}"/>
              </a:ext>
            </a:extLst>
          </p:cNvPr>
          <p:cNvSpPr txBox="1">
            <a:spLocks/>
          </p:cNvSpPr>
          <p:nvPr/>
        </p:nvSpPr>
        <p:spPr>
          <a:xfrm>
            <a:off x="228600" y="100682"/>
            <a:ext cx="1173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Sponsor – Air Force Research Labs (AFRL)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3FDDFC-E94D-442A-AACC-DB97B00006BF}"/>
              </a:ext>
            </a:extLst>
          </p:cNvPr>
          <p:cNvSpPr txBox="1"/>
          <p:nvPr/>
        </p:nvSpPr>
        <p:spPr>
          <a:xfrm>
            <a:off x="4962886" y="1519178"/>
            <a:ext cx="6669590" cy="3507343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AFRL/RWMW – Ordnance Division, Damage Mechanisms Branch (Eglin Air Force Base)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A global leader in advancing weapons science and technology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Specific Contact - Dr. Philip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Flater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/>
              </a:rPr>
              <a:t>Lead for the metal additive manufacturing lab at AFRL/RWMW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A1C303-79B0-4287-96A4-CCF390D4D48A}"/>
              </a:ext>
            </a:extLst>
          </p:cNvPr>
          <p:cNvGrpSpPr>
            <a:grpSpLocks noChangeAspect="1"/>
          </p:cNvGrpSpPr>
          <p:nvPr/>
        </p:nvGrpSpPr>
        <p:grpSpPr>
          <a:xfrm>
            <a:off x="504360" y="1287685"/>
            <a:ext cx="3859296" cy="4159386"/>
            <a:chOff x="1295400" y="2375880"/>
            <a:chExt cx="2819400" cy="3054774"/>
          </a:xfrm>
        </p:grpSpPr>
        <p:sp>
          <p:nvSpPr>
            <p:cNvPr id="41" name="Content Placeholder 5">
              <a:extLst>
                <a:ext uri="{FF2B5EF4-FFF2-40B4-BE49-F238E27FC236}">
                  <a16:creationId xmlns:a16="http://schemas.microsoft.com/office/drawing/2014/main" id="{5573ABEC-F456-41A4-BE95-437D7FFB11E0}"/>
                </a:ext>
              </a:extLst>
            </p:cNvPr>
            <p:cNvSpPr txBox="1">
              <a:spLocks/>
            </p:cNvSpPr>
            <p:nvPr/>
          </p:nvSpPr>
          <p:spPr>
            <a:xfrm>
              <a:off x="1295400" y="2375880"/>
              <a:ext cx="2819400" cy="3054774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2AA4B85-5C4B-449B-8EF7-F937AA539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0" y="2620891"/>
              <a:ext cx="2677254" cy="2617760"/>
            </a:xfrm>
            <a:prstGeom prst="rect">
              <a:avLst/>
            </a:prstGeom>
          </p:spPr>
        </p:pic>
      </p:grp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3D7D5296-2B9A-4B62-8254-6C6D9696C6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2643259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E8A43-9C21-43B8-9FE6-88DD2CADACE2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030825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House of Quality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Analytical Hierarchy Process (AHP)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EE13F11-27DD-4E2D-8BB4-112B44F908E9}"/>
              </a:ext>
            </a:extLst>
          </p:cNvPr>
          <p:cNvSpPr txBox="1">
            <a:spLocks/>
          </p:cNvSpPr>
          <p:nvPr/>
        </p:nvSpPr>
        <p:spPr>
          <a:xfrm>
            <a:off x="6464113" y="763120"/>
            <a:ext cx="4152900" cy="4324739"/>
          </a:xfrm>
          <a:prstGeom prst="roundRect">
            <a:avLst>
              <a:gd name="adj" fmla="val 763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1DB61AD-C635-424E-8779-2A9F0D4C2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858309"/>
              </p:ext>
            </p:extLst>
          </p:nvPr>
        </p:nvGraphicFramePr>
        <p:xfrm>
          <a:off x="6700256" y="912346"/>
          <a:ext cx="3661564" cy="4016372"/>
        </p:xfrm>
        <a:graphic>
          <a:graphicData uri="http://schemas.openxmlformats.org/drawingml/2006/table">
            <a:tbl>
              <a:tblPr/>
              <a:tblGrid>
                <a:gridCol w="1000484">
                  <a:extLst>
                    <a:ext uri="{9D8B030D-6E8A-4147-A177-3AD203B41FA5}">
                      <a16:colId xmlns:a16="http://schemas.microsoft.com/office/drawing/2014/main" val="3844764567"/>
                    </a:ext>
                  </a:extLst>
                </a:gridCol>
                <a:gridCol w="639484">
                  <a:extLst>
                    <a:ext uri="{9D8B030D-6E8A-4147-A177-3AD203B41FA5}">
                      <a16:colId xmlns:a16="http://schemas.microsoft.com/office/drawing/2014/main" val="4050847732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1221147537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515336443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1259587597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4151759150"/>
                    </a:ext>
                  </a:extLst>
                </a:gridCol>
              </a:tblGrid>
              <a:tr h="15471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9" marR="6189" marT="6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9" marR="6189" marT="618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57862"/>
                  </a:ext>
                </a:extLst>
              </a:tr>
              <a:tr h="1132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Electrostatic Brush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Tiny Tube Blower</a:t>
                      </a:r>
                    </a:p>
                  </a:txBody>
                  <a:tcPr marL="6189" marR="6189" marT="61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Encased Low to High Frequency Vibration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Hanging Faucet Electromagnet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CNC Axis Part Mover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461855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Separated Powder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6189" marR="6189" marT="61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85049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Contained Powder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119642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Supportable Load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476625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Operable Volume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66866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 Safety Standards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759541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Contamination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96454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Added Time to Overall Process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926742"/>
                  </a:ext>
                </a:extLst>
              </a:tr>
              <a:tr h="14852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+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64474"/>
                  </a:ext>
                </a:extLst>
              </a:tr>
              <a:tr h="154714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-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73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5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E8A43-9C21-43B8-9FE6-88DD2CADACE2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030825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House of Quality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Analytical Hierarchy Process (AHP)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EE13F11-27DD-4E2D-8BB4-112B44F908E9}"/>
              </a:ext>
            </a:extLst>
          </p:cNvPr>
          <p:cNvSpPr txBox="1">
            <a:spLocks/>
          </p:cNvSpPr>
          <p:nvPr/>
        </p:nvSpPr>
        <p:spPr>
          <a:xfrm>
            <a:off x="6464113" y="763120"/>
            <a:ext cx="4152900" cy="4324739"/>
          </a:xfrm>
          <a:prstGeom prst="roundRect">
            <a:avLst>
              <a:gd name="adj" fmla="val 763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1DB61AD-C635-424E-8779-2A9F0D4C2756}"/>
              </a:ext>
            </a:extLst>
          </p:cNvPr>
          <p:cNvGraphicFramePr>
            <a:graphicFrameLocks noGrp="1"/>
          </p:cNvGraphicFramePr>
          <p:nvPr/>
        </p:nvGraphicFramePr>
        <p:xfrm>
          <a:off x="6700256" y="912346"/>
          <a:ext cx="3661564" cy="4016372"/>
        </p:xfrm>
        <a:graphic>
          <a:graphicData uri="http://schemas.openxmlformats.org/drawingml/2006/table">
            <a:tbl>
              <a:tblPr/>
              <a:tblGrid>
                <a:gridCol w="1000484">
                  <a:extLst>
                    <a:ext uri="{9D8B030D-6E8A-4147-A177-3AD203B41FA5}">
                      <a16:colId xmlns:a16="http://schemas.microsoft.com/office/drawing/2014/main" val="3844764567"/>
                    </a:ext>
                  </a:extLst>
                </a:gridCol>
                <a:gridCol w="639484">
                  <a:extLst>
                    <a:ext uri="{9D8B030D-6E8A-4147-A177-3AD203B41FA5}">
                      <a16:colId xmlns:a16="http://schemas.microsoft.com/office/drawing/2014/main" val="4050847732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1221147537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515336443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1259587597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4151759150"/>
                    </a:ext>
                  </a:extLst>
                </a:gridCol>
              </a:tblGrid>
              <a:tr h="15471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9" marR="6189" marT="6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9" marR="6189" marT="618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57862"/>
                  </a:ext>
                </a:extLst>
              </a:tr>
              <a:tr h="1132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Electrostatic Brush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Tiny Tube Blower</a:t>
                      </a:r>
                    </a:p>
                  </a:txBody>
                  <a:tcPr marL="6189" marR="6189" marT="61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Encased Low to High Frequency Vibration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Hanging Faucet Electromagnet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CNC Axis Part Mover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461855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Separated Powder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6189" marR="6189" marT="61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85049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Contained Powder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119642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Supportable Load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476625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Operable Volume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66866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 Safety Standards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759541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Contamination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96454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Added Time to Overall Process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926742"/>
                  </a:ext>
                </a:extLst>
              </a:tr>
              <a:tr h="14852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+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64474"/>
                  </a:ext>
                </a:extLst>
              </a:tr>
              <a:tr h="154714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-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738201"/>
                  </a:ext>
                </a:extLst>
              </a:tr>
            </a:tbl>
          </a:graphicData>
        </a:graphic>
      </p:graphicFrame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93A2DF1-72F7-45D6-9C3E-6BFA14830DD7}"/>
              </a:ext>
            </a:extLst>
          </p:cNvPr>
          <p:cNvSpPr txBox="1">
            <a:spLocks/>
          </p:cNvSpPr>
          <p:nvPr/>
        </p:nvSpPr>
        <p:spPr>
          <a:xfrm>
            <a:off x="8798319" y="4545332"/>
            <a:ext cx="597159" cy="227706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F623318-95A2-4101-B8AF-496D963FF02B}"/>
              </a:ext>
            </a:extLst>
          </p:cNvPr>
          <p:cNvSpPr txBox="1">
            <a:spLocks/>
          </p:cNvSpPr>
          <p:nvPr/>
        </p:nvSpPr>
        <p:spPr>
          <a:xfrm>
            <a:off x="8798319" y="4762878"/>
            <a:ext cx="597159" cy="230532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65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E8A43-9C21-43B8-9FE6-88DD2CADACE2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030825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House of Quality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Analytical Hierarchy Process (AHP)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EE13F11-27DD-4E2D-8BB4-112B44F908E9}"/>
              </a:ext>
            </a:extLst>
          </p:cNvPr>
          <p:cNvSpPr txBox="1">
            <a:spLocks/>
          </p:cNvSpPr>
          <p:nvPr/>
        </p:nvSpPr>
        <p:spPr>
          <a:xfrm>
            <a:off x="6464113" y="763120"/>
            <a:ext cx="4152900" cy="4324739"/>
          </a:xfrm>
          <a:prstGeom prst="roundRect">
            <a:avLst>
              <a:gd name="adj" fmla="val 7637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1DB61AD-C635-424E-8779-2A9F0D4C2756}"/>
              </a:ext>
            </a:extLst>
          </p:cNvPr>
          <p:cNvGraphicFramePr>
            <a:graphicFrameLocks noGrp="1"/>
          </p:cNvGraphicFramePr>
          <p:nvPr/>
        </p:nvGraphicFramePr>
        <p:xfrm>
          <a:off x="6700256" y="912346"/>
          <a:ext cx="3661564" cy="4016372"/>
        </p:xfrm>
        <a:graphic>
          <a:graphicData uri="http://schemas.openxmlformats.org/drawingml/2006/table">
            <a:tbl>
              <a:tblPr/>
              <a:tblGrid>
                <a:gridCol w="1000484">
                  <a:extLst>
                    <a:ext uri="{9D8B030D-6E8A-4147-A177-3AD203B41FA5}">
                      <a16:colId xmlns:a16="http://schemas.microsoft.com/office/drawing/2014/main" val="3844764567"/>
                    </a:ext>
                  </a:extLst>
                </a:gridCol>
                <a:gridCol w="639484">
                  <a:extLst>
                    <a:ext uri="{9D8B030D-6E8A-4147-A177-3AD203B41FA5}">
                      <a16:colId xmlns:a16="http://schemas.microsoft.com/office/drawing/2014/main" val="4050847732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1221147537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515336443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1259587597"/>
                    </a:ext>
                  </a:extLst>
                </a:gridCol>
                <a:gridCol w="505399">
                  <a:extLst>
                    <a:ext uri="{9D8B030D-6E8A-4147-A177-3AD203B41FA5}">
                      <a16:colId xmlns:a16="http://schemas.microsoft.com/office/drawing/2014/main" val="4151759150"/>
                    </a:ext>
                  </a:extLst>
                </a:gridCol>
              </a:tblGrid>
              <a:tr h="15471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9" marR="6189" marT="61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9" marR="6189" marT="6189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57862"/>
                  </a:ext>
                </a:extLst>
              </a:tr>
              <a:tr h="1132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Electrostatic Brush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Tiny Tube Blower</a:t>
                      </a:r>
                    </a:p>
                  </a:txBody>
                  <a:tcPr marL="6189" marR="6189" marT="61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Encased Low to High Frequency Vibration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Hanging Faucet Electromagnet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CNC Axis Part Mover</a:t>
                      </a:r>
                    </a:p>
                  </a:txBody>
                  <a:tcPr marL="6189" marR="6189" marT="6189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461855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Separated Powder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6189" marR="6189" marT="6189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85049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 of Contained Powder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119642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Supportable Load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476625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Operable Volume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466866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 Safety Standards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759541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Contamination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1796454"/>
                  </a:ext>
                </a:extLst>
              </a:tr>
              <a:tr h="346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Added Time to Overall Process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926742"/>
                  </a:ext>
                </a:extLst>
              </a:tr>
              <a:tr h="14852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+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264474"/>
                  </a:ext>
                </a:extLst>
              </a:tr>
              <a:tr h="154714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-</a:t>
                      </a:r>
                    </a:p>
                  </a:txBody>
                  <a:tcPr marL="6189" marR="6189" marT="618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189" marR="6189" marT="61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189" marR="6189" marT="61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738201"/>
                  </a:ext>
                </a:extLst>
              </a:tr>
            </a:tbl>
          </a:graphicData>
        </a:graphic>
      </p:graphicFrame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EFB2EAC-CEC8-443E-ADA1-976C4CD9500F}"/>
              </a:ext>
            </a:extLst>
          </p:cNvPr>
          <p:cNvSpPr txBox="1">
            <a:spLocks/>
          </p:cNvSpPr>
          <p:nvPr/>
        </p:nvSpPr>
        <p:spPr>
          <a:xfrm>
            <a:off x="8869526" y="1054705"/>
            <a:ext cx="460588" cy="1175657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B9919BF-F083-45C6-918D-137A7A162945}"/>
              </a:ext>
            </a:extLst>
          </p:cNvPr>
          <p:cNvSpPr txBox="1">
            <a:spLocks/>
          </p:cNvSpPr>
          <p:nvPr/>
        </p:nvSpPr>
        <p:spPr>
          <a:xfrm>
            <a:off x="8360229" y="1054706"/>
            <a:ext cx="474134" cy="1165980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0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Concept Selection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5C4E6-6688-4F76-B71E-DBDC93DEF68B}"/>
              </a:ext>
            </a:extLst>
          </p:cNvPr>
          <p:cNvSpPr txBox="1">
            <a:spLocks/>
          </p:cNvSpPr>
          <p:nvPr/>
        </p:nvSpPr>
        <p:spPr>
          <a:xfrm>
            <a:off x="625152" y="1495258"/>
            <a:ext cx="4161452" cy="351528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Methods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House of Quality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Pugh Charts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Analytical Hierarchy Process (AHP)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4F835A-1BB1-414C-B127-03D70A74B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5037" r="50192" b="61185"/>
          <a:stretch/>
        </p:blipFill>
        <p:spPr>
          <a:xfrm>
            <a:off x="6979920" y="825311"/>
            <a:ext cx="2865120" cy="2852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9BFB568-CECB-4B0A-9876-7DDABB1A5F19}"/>
              </a:ext>
            </a:extLst>
          </p:cNvPr>
          <p:cNvSpPr txBox="1">
            <a:spLocks/>
          </p:cNvSpPr>
          <p:nvPr/>
        </p:nvSpPr>
        <p:spPr>
          <a:xfrm>
            <a:off x="6416352" y="3881120"/>
            <a:ext cx="4161452" cy="136309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The 19 Matrices of Work Will Not Be Covered  </a:t>
            </a:r>
          </a:p>
        </p:txBody>
      </p:sp>
    </p:spTree>
    <p:extLst>
      <p:ext uri="{BB962C8B-B14F-4D97-AF65-F5344CB8AC3E}">
        <p14:creationId xmlns:p14="http://schemas.microsoft.com/office/powerpoint/2010/main" val="1805318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Selected Concept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72415-34CC-425D-B333-9A74C562E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98" y="1241334"/>
            <a:ext cx="3192020" cy="418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F852F-6EA9-4A07-A0E8-E8C676A73298}"/>
              </a:ext>
            </a:extLst>
          </p:cNvPr>
          <p:cNvSpPr txBox="1">
            <a:spLocks/>
          </p:cNvSpPr>
          <p:nvPr/>
        </p:nvSpPr>
        <p:spPr>
          <a:xfrm>
            <a:off x="8137002" y="231494"/>
            <a:ext cx="2984812" cy="86898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Encased Low to High Frequency Vibration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65A5E-1FB2-455A-8BA5-979FA9133F18}"/>
              </a:ext>
            </a:extLst>
          </p:cNvPr>
          <p:cNvGrpSpPr/>
          <p:nvPr/>
        </p:nvGrpSpPr>
        <p:grpSpPr>
          <a:xfrm>
            <a:off x="242102" y="1469021"/>
            <a:ext cx="6655445" cy="3638309"/>
            <a:chOff x="253676" y="1341699"/>
            <a:chExt cx="6655445" cy="36383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24D156-4A6F-42C0-8E90-F63876D39E7F}"/>
                </a:ext>
              </a:extLst>
            </p:cNvPr>
            <p:cNvGrpSpPr/>
            <p:nvPr/>
          </p:nvGrpSpPr>
          <p:grpSpPr>
            <a:xfrm>
              <a:off x="253676" y="1353274"/>
              <a:ext cx="2255135" cy="3626734"/>
              <a:chOff x="253676" y="1353274"/>
              <a:chExt cx="2255135" cy="3626734"/>
            </a:xfrm>
          </p:grpSpPr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4F52E908-A4FA-4438-B6DB-FE973C945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353274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Function</a:t>
                </a:r>
              </a:p>
            </p:txBody>
          </p:sp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5F14B26-8F9A-424D-A471-F6DB05FA2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991811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Separates</a:t>
                </a:r>
              </a:p>
            </p:txBody>
          </p:sp>
          <p:sp>
            <p:nvSpPr>
              <p:cNvPr id="16" name="Content Placeholder 5">
                <a:extLst>
                  <a:ext uri="{FF2B5EF4-FFF2-40B4-BE49-F238E27FC236}">
                    <a16:creationId xmlns:a16="http://schemas.microsoft.com/office/drawing/2014/main" id="{CFDE2B21-8062-457C-BECE-F24339507F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2641922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Contains</a:t>
                </a:r>
              </a:p>
            </p:txBody>
          </p:sp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A8E0184-369A-4AC9-AD85-95A8632C0C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265026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Holds</a:t>
                </a:r>
              </a:p>
            </p:txBody>
          </p:sp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6A5C6E95-0912-4EA9-B4EC-77E32DA6AB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903563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Isolates</a:t>
                </a:r>
              </a:p>
            </p:txBody>
          </p:sp>
          <p:sp>
            <p:nvSpPr>
              <p:cNvPr id="30" name="Content Placeholder 5">
                <a:extLst>
                  <a:ext uri="{FF2B5EF4-FFF2-40B4-BE49-F238E27FC236}">
                    <a16:creationId xmlns:a16="http://schemas.microsoft.com/office/drawing/2014/main" id="{AB8875D8-DF5D-4948-8586-563610A69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4518950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Non-Contaminated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59BFD1-5503-4576-A224-2AAA2D76AAA3}"/>
                </a:ext>
              </a:extLst>
            </p:cNvPr>
            <p:cNvGrpSpPr/>
            <p:nvPr/>
          </p:nvGrpSpPr>
          <p:grpSpPr>
            <a:xfrm>
              <a:off x="2643852" y="1341699"/>
              <a:ext cx="2272496" cy="3626734"/>
              <a:chOff x="2643852" y="1341699"/>
              <a:chExt cx="2272496" cy="3626734"/>
            </a:xfrm>
          </p:grpSpPr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01802243-980E-4943-9956-01E902EF2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341699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Design Aspect</a:t>
                </a:r>
              </a:p>
            </p:txBody>
          </p:sp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AAC1AC2F-E042-4969-808C-426F74C2D0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980236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Vibration</a:t>
                </a:r>
              </a:p>
            </p:txBody>
          </p:sp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CC65D727-92CC-4EB1-BD21-926A3EEEC2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2630347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Funnel + Gravity</a:t>
                </a:r>
              </a:p>
            </p:txBody>
          </p:sp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01ADAC8D-B6E5-44CB-A3A6-1A7CA8C1D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253451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Upside-Down</a:t>
                </a:r>
              </a:p>
            </p:txBody>
          </p:sp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E00A560C-C37A-4736-99A0-A9CEFDEC5F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891988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Enclosure</a:t>
                </a:r>
              </a:p>
            </p:txBody>
          </p:sp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FCE3B367-C220-4AFC-883D-0A60B7463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4507375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Dedicated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5281ADB-FE3D-4B54-97D0-9D451EDD897E}"/>
                </a:ext>
              </a:extLst>
            </p:cNvPr>
            <p:cNvGrpSpPr/>
            <p:nvPr/>
          </p:nvGrpSpPr>
          <p:grpSpPr>
            <a:xfrm>
              <a:off x="5037880" y="1353274"/>
              <a:ext cx="1871241" cy="3626734"/>
              <a:chOff x="5037880" y="1353274"/>
              <a:chExt cx="1871241" cy="3626734"/>
            </a:xfrm>
          </p:grpSpPr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0A2EEA01-F85F-4E66-B7E4-EA079CDCE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353274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Target</a:t>
                </a:r>
              </a:p>
            </p:txBody>
          </p:sp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E7B0F116-3FB1-41B1-8F6A-2F2FBCAC5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991811"/>
                <a:ext cx="1871241" cy="11449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Over 0 grams</a:t>
                </a:r>
              </a:p>
            </p:txBody>
          </p:sp>
          <p:sp>
            <p:nvSpPr>
              <p:cNvPr id="24" name="Content Placeholder 5">
                <a:extLst>
                  <a:ext uri="{FF2B5EF4-FFF2-40B4-BE49-F238E27FC236}">
                    <a16:creationId xmlns:a16="http://schemas.microsoft.com/office/drawing/2014/main" id="{F62F57CD-3B0F-44F5-9A8B-AFEA5F1624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265026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Force &amp; Volume</a:t>
                </a:r>
              </a:p>
            </p:txBody>
          </p:sp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956F56E1-4176-4DDD-A7D8-FE898B54CE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903563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BEF Test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AEF727D1-3C03-48B6-AA70-F8AD61ABF3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4518950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75 </a:t>
                </a:r>
                <a:r>
                  <a:rPr lang="en-US" sz="1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sz="1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Mesh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1446FA-8EAE-403C-9ECD-4772C618A430}"/>
              </a:ext>
            </a:extLst>
          </p:cNvPr>
          <p:cNvSpPr/>
          <p:nvPr/>
        </p:nvSpPr>
        <p:spPr>
          <a:xfrm>
            <a:off x="150471" y="2048719"/>
            <a:ext cx="6875362" cy="127321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27036E-F595-4356-BDC7-DB60114A033F}"/>
              </a:ext>
            </a:extLst>
          </p:cNvPr>
          <p:cNvGrpSpPr/>
          <p:nvPr/>
        </p:nvGrpSpPr>
        <p:grpSpPr>
          <a:xfrm>
            <a:off x="8391646" y="7083708"/>
            <a:ext cx="2860875" cy="1064870"/>
            <a:chOff x="8148578" y="2928396"/>
            <a:chExt cx="2860875" cy="106487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DE2BECF-5744-4A05-9A97-3AEFD1819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6906" y="3069221"/>
              <a:ext cx="1182547" cy="9240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19C8E7-39B1-46D5-A16C-7CE609E196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48578" y="2928396"/>
              <a:ext cx="1030146" cy="106487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8914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C203B01-F8F8-4DB1-B51C-80D2CE789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98" y="1241334"/>
            <a:ext cx="3192020" cy="418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Selected Concept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F852F-6EA9-4A07-A0E8-E8C676A73298}"/>
              </a:ext>
            </a:extLst>
          </p:cNvPr>
          <p:cNvSpPr txBox="1">
            <a:spLocks/>
          </p:cNvSpPr>
          <p:nvPr/>
        </p:nvSpPr>
        <p:spPr>
          <a:xfrm>
            <a:off x="8137002" y="231494"/>
            <a:ext cx="2984812" cy="86898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Encased Low to High Frequency Vibration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65A5E-1FB2-455A-8BA5-979FA9133F18}"/>
              </a:ext>
            </a:extLst>
          </p:cNvPr>
          <p:cNvGrpSpPr/>
          <p:nvPr/>
        </p:nvGrpSpPr>
        <p:grpSpPr>
          <a:xfrm>
            <a:off x="242102" y="1469021"/>
            <a:ext cx="6655445" cy="3638309"/>
            <a:chOff x="253676" y="1341699"/>
            <a:chExt cx="6655445" cy="36383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24D156-4A6F-42C0-8E90-F63876D39E7F}"/>
                </a:ext>
              </a:extLst>
            </p:cNvPr>
            <p:cNvGrpSpPr/>
            <p:nvPr/>
          </p:nvGrpSpPr>
          <p:grpSpPr>
            <a:xfrm>
              <a:off x="253676" y="1353274"/>
              <a:ext cx="2255135" cy="3626734"/>
              <a:chOff x="253676" y="1353274"/>
              <a:chExt cx="2255135" cy="3626734"/>
            </a:xfrm>
          </p:grpSpPr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4F52E908-A4FA-4438-B6DB-FE973C945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353274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Function</a:t>
                </a:r>
              </a:p>
            </p:txBody>
          </p:sp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5F14B26-8F9A-424D-A471-F6DB05FA2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991811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Separates</a:t>
                </a:r>
              </a:p>
            </p:txBody>
          </p:sp>
          <p:sp>
            <p:nvSpPr>
              <p:cNvPr id="16" name="Content Placeholder 5">
                <a:extLst>
                  <a:ext uri="{FF2B5EF4-FFF2-40B4-BE49-F238E27FC236}">
                    <a16:creationId xmlns:a16="http://schemas.microsoft.com/office/drawing/2014/main" id="{CFDE2B21-8062-457C-BECE-F24339507F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2641922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Contains</a:t>
                </a:r>
              </a:p>
            </p:txBody>
          </p:sp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A8E0184-369A-4AC9-AD85-95A8632C0C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265026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Holds</a:t>
                </a:r>
              </a:p>
            </p:txBody>
          </p:sp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6A5C6E95-0912-4EA9-B4EC-77E32DA6AB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903563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Isolates</a:t>
                </a:r>
              </a:p>
            </p:txBody>
          </p:sp>
          <p:sp>
            <p:nvSpPr>
              <p:cNvPr id="30" name="Content Placeholder 5">
                <a:extLst>
                  <a:ext uri="{FF2B5EF4-FFF2-40B4-BE49-F238E27FC236}">
                    <a16:creationId xmlns:a16="http://schemas.microsoft.com/office/drawing/2014/main" id="{AB8875D8-DF5D-4948-8586-563610A69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4518950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Non-Contaminated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59BFD1-5503-4576-A224-2AAA2D76AAA3}"/>
                </a:ext>
              </a:extLst>
            </p:cNvPr>
            <p:cNvGrpSpPr/>
            <p:nvPr/>
          </p:nvGrpSpPr>
          <p:grpSpPr>
            <a:xfrm>
              <a:off x="2643852" y="1341699"/>
              <a:ext cx="2272496" cy="3626734"/>
              <a:chOff x="2643852" y="1341699"/>
              <a:chExt cx="2272496" cy="3626734"/>
            </a:xfrm>
          </p:grpSpPr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01802243-980E-4943-9956-01E902EF2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341699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Design Aspect</a:t>
                </a:r>
              </a:p>
            </p:txBody>
          </p:sp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AAC1AC2F-E042-4969-808C-426F74C2D0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980236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Vibration</a:t>
                </a:r>
              </a:p>
            </p:txBody>
          </p:sp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CC65D727-92CC-4EB1-BD21-926A3EEEC2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2630347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Funnel + Gravity</a:t>
                </a:r>
              </a:p>
            </p:txBody>
          </p:sp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01ADAC8D-B6E5-44CB-A3A6-1A7CA8C1D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253451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Upside-Down</a:t>
                </a:r>
              </a:p>
            </p:txBody>
          </p:sp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E00A560C-C37A-4736-99A0-A9CEFDEC5F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891988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Enclosure</a:t>
                </a:r>
              </a:p>
            </p:txBody>
          </p:sp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FCE3B367-C220-4AFC-883D-0A60B7463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4507375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Dedicated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5281ADB-FE3D-4B54-97D0-9D451EDD897E}"/>
                </a:ext>
              </a:extLst>
            </p:cNvPr>
            <p:cNvGrpSpPr/>
            <p:nvPr/>
          </p:nvGrpSpPr>
          <p:grpSpPr>
            <a:xfrm>
              <a:off x="5037880" y="1353274"/>
              <a:ext cx="1871241" cy="3626734"/>
              <a:chOff x="5037880" y="1353274"/>
              <a:chExt cx="1871241" cy="3626734"/>
            </a:xfrm>
          </p:grpSpPr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0A2EEA01-F85F-4E66-B7E4-EA079CDCE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353274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Target</a:t>
                </a:r>
              </a:p>
            </p:txBody>
          </p:sp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E7B0F116-3FB1-41B1-8F6A-2F2FBCAC5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991811"/>
                <a:ext cx="1871241" cy="11449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Over 0 grams</a:t>
                </a:r>
              </a:p>
            </p:txBody>
          </p:sp>
          <p:sp>
            <p:nvSpPr>
              <p:cNvPr id="24" name="Content Placeholder 5">
                <a:extLst>
                  <a:ext uri="{FF2B5EF4-FFF2-40B4-BE49-F238E27FC236}">
                    <a16:creationId xmlns:a16="http://schemas.microsoft.com/office/drawing/2014/main" id="{F62F57CD-3B0F-44F5-9A8B-AFEA5F1624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265026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Force &amp; Volume</a:t>
                </a:r>
              </a:p>
            </p:txBody>
          </p:sp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956F56E1-4176-4DDD-A7D8-FE898B54CE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903563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BEF Test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AEF727D1-3C03-48B6-AA70-F8AD61ABF3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4518950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75 </a:t>
                </a:r>
                <a:r>
                  <a:rPr lang="en-US" sz="1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sz="1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Mesh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1446FA-8EAE-403C-9ECD-4772C618A430}"/>
              </a:ext>
            </a:extLst>
          </p:cNvPr>
          <p:cNvSpPr/>
          <p:nvPr/>
        </p:nvSpPr>
        <p:spPr>
          <a:xfrm>
            <a:off x="150471" y="2048719"/>
            <a:ext cx="6875362" cy="127321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471820-287B-4C1A-8291-13926E571032}"/>
              </a:ext>
            </a:extLst>
          </p:cNvPr>
          <p:cNvGrpSpPr/>
          <p:nvPr/>
        </p:nvGrpSpPr>
        <p:grpSpPr>
          <a:xfrm>
            <a:off x="8148578" y="2928396"/>
            <a:ext cx="2860875" cy="1064870"/>
            <a:chOff x="8148578" y="2928396"/>
            <a:chExt cx="2860875" cy="106487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566034-2B67-4B13-B25C-E5D2A7D25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6906" y="3069221"/>
              <a:ext cx="1182547" cy="92404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0370E1F-7E69-42AA-A341-A72B2339E3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48578" y="2928396"/>
              <a:ext cx="1030146" cy="106487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E786C0-7741-4AF7-AF87-8458F5321C42}"/>
              </a:ext>
            </a:extLst>
          </p:cNvPr>
          <p:cNvGrpSpPr/>
          <p:nvPr/>
        </p:nvGrpSpPr>
        <p:grpSpPr>
          <a:xfrm>
            <a:off x="12627980" y="2118167"/>
            <a:ext cx="879675" cy="1067230"/>
            <a:chOff x="9120851" y="2199190"/>
            <a:chExt cx="879675" cy="106723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E9883F6-BFFE-4CFF-AB51-5DFBACBEF798}"/>
                </a:ext>
              </a:extLst>
            </p:cNvPr>
            <p:cNvCxnSpPr/>
            <p:nvPr/>
          </p:nvCxnSpPr>
          <p:spPr>
            <a:xfrm>
              <a:off x="9514390" y="2639028"/>
              <a:ext cx="0" cy="62503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DF7B48-AE55-402A-B4AE-FA892A09FB91}"/>
                </a:ext>
              </a:extLst>
            </p:cNvPr>
            <p:cNvSpPr txBox="1"/>
            <p:nvPr/>
          </p:nvSpPr>
          <p:spPr>
            <a:xfrm>
              <a:off x="9572263" y="2743200"/>
              <a:ext cx="428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1BF8A99-06C5-489A-8691-3E8EF00A7CDE}"/>
                </a:ext>
              </a:extLst>
            </p:cNvPr>
            <p:cNvSpPr/>
            <p:nvPr/>
          </p:nvSpPr>
          <p:spPr>
            <a:xfrm>
              <a:off x="9120851" y="2199190"/>
              <a:ext cx="798653" cy="4514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309949F4-9C21-4A6E-8093-CD47A76F4FBF}"/>
              </a:ext>
            </a:extLst>
          </p:cNvPr>
          <p:cNvSpPr txBox="1">
            <a:spLocks/>
          </p:cNvSpPr>
          <p:nvPr/>
        </p:nvSpPr>
        <p:spPr>
          <a:xfrm rot="20487579">
            <a:off x="9712111" y="1261592"/>
            <a:ext cx="863694" cy="346152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86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C203B01-F8F8-4DB1-B51C-80D2CE789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98" y="1241334"/>
            <a:ext cx="3192020" cy="418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Selected Concept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F852F-6EA9-4A07-A0E8-E8C676A73298}"/>
              </a:ext>
            </a:extLst>
          </p:cNvPr>
          <p:cNvSpPr txBox="1">
            <a:spLocks/>
          </p:cNvSpPr>
          <p:nvPr/>
        </p:nvSpPr>
        <p:spPr>
          <a:xfrm>
            <a:off x="8137002" y="231494"/>
            <a:ext cx="2984812" cy="86898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Encased Low to High Frequency Vibration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65A5E-1FB2-455A-8BA5-979FA9133F18}"/>
              </a:ext>
            </a:extLst>
          </p:cNvPr>
          <p:cNvGrpSpPr/>
          <p:nvPr/>
        </p:nvGrpSpPr>
        <p:grpSpPr>
          <a:xfrm>
            <a:off x="242102" y="1469021"/>
            <a:ext cx="6655445" cy="3638309"/>
            <a:chOff x="253676" y="1341699"/>
            <a:chExt cx="6655445" cy="36383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24D156-4A6F-42C0-8E90-F63876D39E7F}"/>
                </a:ext>
              </a:extLst>
            </p:cNvPr>
            <p:cNvGrpSpPr/>
            <p:nvPr/>
          </p:nvGrpSpPr>
          <p:grpSpPr>
            <a:xfrm>
              <a:off x="253676" y="1353274"/>
              <a:ext cx="2255135" cy="3626734"/>
              <a:chOff x="253676" y="1353274"/>
              <a:chExt cx="2255135" cy="3626734"/>
            </a:xfrm>
          </p:grpSpPr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4F52E908-A4FA-4438-B6DB-FE973C945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353274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Function</a:t>
                </a:r>
              </a:p>
            </p:txBody>
          </p:sp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5F14B26-8F9A-424D-A471-F6DB05FA2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991811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Separates</a:t>
                </a:r>
              </a:p>
            </p:txBody>
          </p:sp>
          <p:sp>
            <p:nvSpPr>
              <p:cNvPr id="16" name="Content Placeholder 5">
                <a:extLst>
                  <a:ext uri="{FF2B5EF4-FFF2-40B4-BE49-F238E27FC236}">
                    <a16:creationId xmlns:a16="http://schemas.microsoft.com/office/drawing/2014/main" id="{CFDE2B21-8062-457C-BECE-F24339507F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2641922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Contains</a:t>
                </a:r>
              </a:p>
            </p:txBody>
          </p:sp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A8E0184-369A-4AC9-AD85-95A8632C0C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265026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Holds</a:t>
                </a:r>
              </a:p>
            </p:txBody>
          </p:sp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6A5C6E95-0912-4EA9-B4EC-77E32DA6AB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903563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Isolates</a:t>
                </a:r>
              </a:p>
            </p:txBody>
          </p:sp>
          <p:sp>
            <p:nvSpPr>
              <p:cNvPr id="30" name="Content Placeholder 5">
                <a:extLst>
                  <a:ext uri="{FF2B5EF4-FFF2-40B4-BE49-F238E27FC236}">
                    <a16:creationId xmlns:a16="http://schemas.microsoft.com/office/drawing/2014/main" id="{AB8875D8-DF5D-4948-8586-563610A69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4518950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Non-Contaminated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59BFD1-5503-4576-A224-2AAA2D76AAA3}"/>
                </a:ext>
              </a:extLst>
            </p:cNvPr>
            <p:cNvGrpSpPr/>
            <p:nvPr/>
          </p:nvGrpSpPr>
          <p:grpSpPr>
            <a:xfrm>
              <a:off x="2643852" y="1341699"/>
              <a:ext cx="2272496" cy="3626734"/>
              <a:chOff x="2643852" y="1341699"/>
              <a:chExt cx="2272496" cy="3626734"/>
            </a:xfrm>
          </p:grpSpPr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01802243-980E-4943-9956-01E902EF2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341699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Design Aspect</a:t>
                </a:r>
              </a:p>
            </p:txBody>
          </p:sp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AAC1AC2F-E042-4969-808C-426F74C2D0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980236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Vibration</a:t>
                </a:r>
              </a:p>
            </p:txBody>
          </p:sp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CC65D727-92CC-4EB1-BD21-926A3EEEC2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2630347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Funnel + Gravity</a:t>
                </a:r>
              </a:p>
            </p:txBody>
          </p:sp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01ADAC8D-B6E5-44CB-A3A6-1A7CA8C1D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253451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Upside-Down</a:t>
                </a:r>
              </a:p>
            </p:txBody>
          </p:sp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E00A560C-C37A-4736-99A0-A9CEFDEC5F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891988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Enclosure</a:t>
                </a:r>
              </a:p>
            </p:txBody>
          </p:sp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FCE3B367-C220-4AFC-883D-0A60B7463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4507375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Dedicated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5281ADB-FE3D-4B54-97D0-9D451EDD897E}"/>
                </a:ext>
              </a:extLst>
            </p:cNvPr>
            <p:cNvGrpSpPr/>
            <p:nvPr/>
          </p:nvGrpSpPr>
          <p:grpSpPr>
            <a:xfrm>
              <a:off x="5037880" y="1353274"/>
              <a:ext cx="1871241" cy="3626734"/>
              <a:chOff x="5037880" y="1353274"/>
              <a:chExt cx="1871241" cy="3626734"/>
            </a:xfrm>
          </p:grpSpPr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0A2EEA01-F85F-4E66-B7E4-EA079CDCE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353274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Target</a:t>
                </a:r>
              </a:p>
            </p:txBody>
          </p:sp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E7B0F116-3FB1-41B1-8F6A-2F2FBCAC5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991811"/>
                <a:ext cx="1871241" cy="11449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Over 0 grams</a:t>
                </a:r>
              </a:p>
            </p:txBody>
          </p:sp>
          <p:sp>
            <p:nvSpPr>
              <p:cNvPr id="24" name="Content Placeholder 5">
                <a:extLst>
                  <a:ext uri="{FF2B5EF4-FFF2-40B4-BE49-F238E27FC236}">
                    <a16:creationId xmlns:a16="http://schemas.microsoft.com/office/drawing/2014/main" id="{F62F57CD-3B0F-44F5-9A8B-AFEA5F1624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265026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Force &amp; Volume</a:t>
                </a:r>
              </a:p>
            </p:txBody>
          </p:sp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956F56E1-4176-4DDD-A7D8-FE898B54CE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903563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BEF Test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AEF727D1-3C03-48B6-AA70-F8AD61ABF3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4518950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75 </a:t>
                </a:r>
                <a:r>
                  <a:rPr lang="en-US" sz="1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sz="1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Mesh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1446FA-8EAE-403C-9ECD-4772C618A430}"/>
              </a:ext>
            </a:extLst>
          </p:cNvPr>
          <p:cNvSpPr/>
          <p:nvPr/>
        </p:nvSpPr>
        <p:spPr>
          <a:xfrm>
            <a:off x="173620" y="3310359"/>
            <a:ext cx="6875362" cy="63660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E1275F-95BE-4A61-82C8-A8C886B35A03}"/>
              </a:ext>
            </a:extLst>
          </p:cNvPr>
          <p:cNvGrpSpPr/>
          <p:nvPr/>
        </p:nvGrpSpPr>
        <p:grpSpPr>
          <a:xfrm>
            <a:off x="9109277" y="2199190"/>
            <a:ext cx="879675" cy="1067230"/>
            <a:chOff x="9120851" y="2199190"/>
            <a:chExt cx="879675" cy="106723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1978091-E72E-4550-A111-F09E8CE111F1}"/>
                </a:ext>
              </a:extLst>
            </p:cNvPr>
            <p:cNvCxnSpPr/>
            <p:nvPr/>
          </p:nvCxnSpPr>
          <p:spPr>
            <a:xfrm>
              <a:off x="9514390" y="2639028"/>
              <a:ext cx="0" cy="62503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CE073D-AB48-46DE-9BEF-14EAB53376C0}"/>
                </a:ext>
              </a:extLst>
            </p:cNvPr>
            <p:cNvSpPr txBox="1"/>
            <p:nvPr/>
          </p:nvSpPr>
          <p:spPr>
            <a:xfrm>
              <a:off x="9572263" y="2743200"/>
              <a:ext cx="428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607FD9-BF75-4AAC-9589-47651F492A6D}"/>
                </a:ext>
              </a:extLst>
            </p:cNvPr>
            <p:cNvSpPr/>
            <p:nvPr/>
          </p:nvSpPr>
          <p:spPr>
            <a:xfrm>
              <a:off x="9120851" y="2199190"/>
              <a:ext cx="798653" cy="4514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906E0E-3401-4BB8-B60C-8C09E7486AE2}"/>
              </a:ext>
            </a:extLst>
          </p:cNvPr>
          <p:cNvGrpSpPr/>
          <p:nvPr/>
        </p:nvGrpSpPr>
        <p:grpSpPr>
          <a:xfrm>
            <a:off x="12682767" y="2105467"/>
            <a:ext cx="2775585" cy="2246615"/>
            <a:chOff x="8168640" y="1735077"/>
            <a:chExt cx="2775585" cy="224661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3877B9-0A1D-495A-86F0-85AC3EF67B35}"/>
                </a:ext>
              </a:extLst>
            </p:cNvPr>
            <p:cNvCxnSpPr>
              <a:cxnSpLocks/>
            </p:cNvCxnSpPr>
            <p:nvPr/>
          </p:nvCxnSpPr>
          <p:spPr>
            <a:xfrm>
              <a:off x="8175681" y="1735077"/>
              <a:ext cx="0" cy="1192193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024C21-26A4-405B-A124-A912A2C9C1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8640" y="2910840"/>
              <a:ext cx="1044809" cy="1070852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3543F6C-496F-4BDB-B2F4-01E4D58B93D3}"/>
                </a:ext>
              </a:extLst>
            </p:cNvPr>
            <p:cNvCxnSpPr/>
            <p:nvPr/>
          </p:nvCxnSpPr>
          <p:spPr>
            <a:xfrm flipH="1">
              <a:off x="9193417" y="3969859"/>
              <a:ext cx="601884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07265DB-F8FC-4B77-8A75-D3BCF82930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8840" y="3032760"/>
              <a:ext cx="1162050" cy="94488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97AB575-9D2E-433D-B563-D71D92647801}"/>
                </a:ext>
              </a:extLst>
            </p:cNvPr>
            <p:cNvCxnSpPr/>
            <p:nvPr/>
          </p:nvCxnSpPr>
          <p:spPr>
            <a:xfrm>
              <a:off x="10926501" y="1967696"/>
              <a:ext cx="0" cy="108802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44256E5-3069-4D13-8F14-501266C93E19}"/>
                </a:ext>
              </a:extLst>
            </p:cNvPr>
            <p:cNvCxnSpPr>
              <a:cxnSpLocks/>
            </p:cNvCxnSpPr>
            <p:nvPr/>
          </p:nvCxnSpPr>
          <p:spPr>
            <a:xfrm>
              <a:off x="8180070" y="1767840"/>
              <a:ext cx="2764155" cy="23241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4219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C203B01-F8F8-4DB1-B51C-80D2CE789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98" y="1241334"/>
            <a:ext cx="3192020" cy="418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Selected Concept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F852F-6EA9-4A07-A0E8-E8C676A73298}"/>
              </a:ext>
            </a:extLst>
          </p:cNvPr>
          <p:cNvSpPr txBox="1">
            <a:spLocks/>
          </p:cNvSpPr>
          <p:nvPr/>
        </p:nvSpPr>
        <p:spPr>
          <a:xfrm>
            <a:off x="8137002" y="231494"/>
            <a:ext cx="2984812" cy="86898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Encased Low to High Frequency Vibration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65A5E-1FB2-455A-8BA5-979FA9133F18}"/>
              </a:ext>
            </a:extLst>
          </p:cNvPr>
          <p:cNvGrpSpPr/>
          <p:nvPr/>
        </p:nvGrpSpPr>
        <p:grpSpPr>
          <a:xfrm>
            <a:off x="242102" y="1469021"/>
            <a:ext cx="6655445" cy="3638309"/>
            <a:chOff x="253676" y="1341699"/>
            <a:chExt cx="6655445" cy="36383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24D156-4A6F-42C0-8E90-F63876D39E7F}"/>
                </a:ext>
              </a:extLst>
            </p:cNvPr>
            <p:cNvGrpSpPr/>
            <p:nvPr/>
          </p:nvGrpSpPr>
          <p:grpSpPr>
            <a:xfrm>
              <a:off x="253676" y="1353274"/>
              <a:ext cx="2255135" cy="3626734"/>
              <a:chOff x="253676" y="1353274"/>
              <a:chExt cx="2255135" cy="3626734"/>
            </a:xfrm>
          </p:grpSpPr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4F52E908-A4FA-4438-B6DB-FE973C945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353274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Function</a:t>
                </a:r>
              </a:p>
            </p:txBody>
          </p:sp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5F14B26-8F9A-424D-A471-F6DB05FA2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991811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Separates</a:t>
                </a:r>
              </a:p>
            </p:txBody>
          </p:sp>
          <p:sp>
            <p:nvSpPr>
              <p:cNvPr id="16" name="Content Placeholder 5">
                <a:extLst>
                  <a:ext uri="{FF2B5EF4-FFF2-40B4-BE49-F238E27FC236}">
                    <a16:creationId xmlns:a16="http://schemas.microsoft.com/office/drawing/2014/main" id="{CFDE2B21-8062-457C-BECE-F24339507F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2641922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Contains</a:t>
                </a:r>
              </a:p>
            </p:txBody>
          </p:sp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A8E0184-369A-4AC9-AD85-95A8632C0C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265026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Holds</a:t>
                </a:r>
              </a:p>
            </p:txBody>
          </p:sp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6A5C6E95-0912-4EA9-B4EC-77E32DA6AB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903563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Isolates</a:t>
                </a:r>
              </a:p>
            </p:txBody>
          </p:sp>
          <p:sp>
            <p:nvSpPr>
              <p:cNvPr id="30" name="Content Placeholder 5">
                <a:extLst>
                  <a:ext uri="{FF2B5EF4-FFF2-40B4-BE49-F238E27FC236}">
                    <a16:creationId xmlns:a16="http://schemas.microsoft.com/office/drawing/2014/main" id="{AB8875D8-DF5D-4948-8586-563610A69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4518950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Non-Contaminated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59BFD1-5503-4576-A224-2AAA2D76AAA3}"/>
                </a:ext>
              </a:extLst>
            </p:cNvPr>
            <p:cNvGrpSpPr/>
            <p:nvPr/>
          </p:nvGrpSpPr>
          <p:grpSpPr>
            <a:xfrm>
              <a:off x="2643852" y="1341699"/>
              <a:ext cx="2272496" cy="3626734"/>
              <a:chOff x="2643852" y="1341699"/>
              <a:chExt cx="2272496" cy="3626734"/>
            </a:xfrm>
          </p:grpSpPr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01802243-980E-4943-9956-01E902EF2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341699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Design Aspect</a:t>
                </a:r>
              </a:p>
            </p:txBody>
          </p:sp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AAC1AC2F-E042-4969-808C-426F74C2D0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980236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Vibration</a:t>
                </a:r>
              </a:p>
            </p:txBody>
          </p:sp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CC65D727-92CC-4EB1-BD21-926A3EEEC2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2630347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Funnel + Gravity</a:t>
                </a:r>
              </a:p>
            </p:txBody>
          </p:sp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01ADAC8D-B6E5-44CB-A3A6-1A7CA8C1D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253451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Upside-Down</a:t>
                </a:r>
              </a:p>
            </p:txBody>
          </p:sp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E00A560C-C37A-4736-99A0-A9CEFDEC5F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891988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Enclosure</a:t>
                </a:r>
              </a:p>
            </p:txBody>
          </p:sp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FCE3B367-C220-4AFC-883D-0A60B7463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4507375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Dedicated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5281ADB-FE3D-4B54-97D0-9D451EDD897E}"/>
                </a:ext>
              </a:extLst>
            </p:cNvPr>
            <p:cNvGrpSpPr/>
            <p:nvPr/>
          </p:nvGrpSpPr>
          <p:grpSpPr>
            <a:xfrm>
              <a:off x="5037880" y="1353274"/>
              <a:ext cx="1871241" cy="3626734"/>
              <a:chOff x="5037880" y="1353274"/>
              <a:chExt cx="1871241" cy="3626734"/>
            </a:xfrm>
          </p:grpSpPr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0A2EEA01-F85F-4E66-B7E4-EA079CDCE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353274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Target</a:t>
                </a:r>
              </a:p>
            </p:txBody>
          </p:sp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E7B0F116-3FB1-41B1-8F6A-2F2FBCAC5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991811"/>
                <a:ext cx="1871241" cy="11449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Over 0 grams</a:t>
                </a:r>
              </a:p>
            </p:txBody>
          </p:sp>
          <p:sp>
            <p:nvSpPr>
              <p:cNvPr id="24" name="Content Placeholder 5">
                <a:extLst>
                  <a:ext uri="{FF2B5EF4-FFF2-40B4-BE49-F238E27FC236}">
                    <a16:creationId xmlns:a16="http://schemas.microsoft.com/office/drawing/2014/main" id="{F62F57CD-3B0F-44F5-9A8B-AFEA5F1624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265026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Force &amp; Volume</a:t>
                </a:r>
              </a:p>
            </p:txBody>
          </p:sp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956F56E1-4176-4DDD-A7D8-FE898B54CE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903563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BEF Test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AEF727D1-3C03-48B6-AA70-F8AD61ABF3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4518950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75 </a:t>
                </a:r>
                <a:r>
                  <a:rPr lang="en-US" sz="1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sz="1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Mesh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1446FA-8EAE-403C-9ECD-4772C618A430}"/>
              </a:ext>
            </a:extLst>
          </p:cNvPr>
          <p:cNvSpPr/>
          <p:nvPr/>
        </p:nvSpPr>
        <p:spPr>
          <a:xfrm>
            <a:off x="173620" y="3935392"/>
            <a:ext cx="6875362" cy="63660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CB1B048-FA79-456B-8552-F1DB3E7B14C7}"/>
              </a:ext>
            </a:extLst>
          </p:cNvPr>
          <p:cNvGrpSpPr/>
          <p:nvPr/>
        </p:nvGrpSpPr>
        <p:grpSpPr>
          <a:xfrm>
            <a:off x="8168640" y="1735077"/>
            <a:ext cx="2775585" cy="2246615"/>
            <a:chOff x="8168640" y="1735077"/>
            <a:chExt cx="2775585" cy="224661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00316D-D8E4-41BC-8175-CACB6FE13942}"/>
                </a:ext>
              </a:extLst>
            </p:cNvPr>
            <p:cNvCxnSpPr>
              <a:cxnSpLocks/>
            </p:cNvCxnSpPr>
            <p:nvPr/>
          </p:nvCxnSpPr>
          <p:spPr>
            <a:xfrm>
              <a:off x="8175681" y="1735077"/>
              <a:ext cx="0" cy="1192193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DDAE951-52EE-4D64-BD2A-B7755BEE46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8640" y="2910840"/>
              <a:ext cx="1044809" cy="1070852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DFF0C6-F06F-47D2-9893-E3D09C6338D8}"/>
                </a:ext>
              </a:extLst>
            </p:cNvPr>
            <p:cNvCxnSpPr/>
            <p:nvPr/>
          </p:nvCxnSpPr>
          <p:spPr>
            <a:xfrm flipH="1">
              <a:off x="9193417" y="3969859"/>
              <a:ext cx="601884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665611-FB5F-4E05-A5F4-931017F61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8840" y="3032760"/>
              <a:ext cx="1162050" cy="94488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D67FAB-8599-4021-9735-B599305E9389}"/>
                </a:ext>
              </a:extLst>
            </p:cNvPr>
            <p:cNvCxnSpPr/>
            <p:nvPr/>
          </p:nvCxnSpPr>
          <p:spPr>
            <a:xfrm>
              <a:off x="10926501" y="1967696"/>
              <a:ext cx="0" cy="108802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6C757BD-B371-4AE1-A06C-DD5CC23154B7}"/>
                </a:ext>
              </a:extLst>
            </p:cNvPr>
            <p:cNvCxnSpPr>
              <a:cxnSpLocks/>
            </p:cNvCxnSpPr>
            <p:nvPr/>
          </p:nvCxnSpPr>
          <p:spPr>
            <a:xfrm>
              <a:off x="8180070" y="1767840"/>
              <a:ext cx="2764155" cy="23241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DEF08B8-2B92-4A9D-9C61-E66314CB7FAE}"/>
              </a:ext>
            </a:extLst>
          </p:cNvPr>
          <p:cNvSpPr txBox="1"/>
          <p:nvPr/>
        </p:nvSpPr>
        <p:spPr>
          <a:xfrm>
            <a:off x="12747291" y="4092055"/>
            <a:ext cx="5065339" cy="73574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Powder Recovery </a:t>
            </a:r>
            <a:r>
              <a:rPr lang="en-US" sz="2800" b="1" u="sng" dirty="0">
                <a:solidFill>
                  <a:srgbClr val="FF0000"/>
                </a:solidFill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71538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C203B01-F8F8-4DB1-B51C-80D2CE789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98" y="1241334"/>
            <a:ext cx="3192020" cy="4187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Selected Concept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F852F-6EA9-4A07-A0E8-E8C676A73298}"/>
              </a:ext>
            </a:extLst>
          </p:cNvPr>
          <p:cNvSpPr txBox="1">
            <a:spLocks/>
          </p:cNvSpPr>
          <p:nvPr/>
        </p:nvSpPr>
        <p:spPr>
          <a:xfrm>
            <a:off x="8137002" y="231494"/>
            <a:ext cx="2984812" cy="86898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Encased Low to High Frequency Vibration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565A5E-1FB2-455A-8BA5-979FA9133F18}"/>
              </a:ext>
            </a:extLst>
          </p:cNvPr>
          <p:cNvGrpSpPr/>
          <p:nvPr/>
        </p:nvGrpSpPr>
        <p:grpSpPr>
          <a:xfrm>
            <a:off x="242102" y="1469021"/>
            <a:ext cx="6655445" cy="3638309"/>
            <a:chOff x="253676" y="1341699"/>
            <a:chExt cx="6655445" cy="36383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24D156-4A6F-42C0-8E90-F63876D39E7F}"/>
                </a:ext>
              </a:extLst>
            </p:cNvPr>
            <p:cNvGrpSpPr/>
            <p:nvPr/>
          </p:nvGrpSpPr>
          <p:grpSpPr>
            <a:xfrm>
              <a:off x="253676" y="1353274"/>
              <a:ext cx="2255135" cy="3626734"/>
              <a:chOff x="253676" y="1353274"/>
              <a:chExt cx="2255135" cy="3626734"/>
            </a:xfrm>
          </p:grpSpPr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4F52E908-A4FA-4438-B6DB-FE973C945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353274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Function</a:t>
                </a:r>
              </a:p>
            </p:txBody>
          </p:sp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55F14B26-8F9A-424D-A471-F6DB05FA2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1991811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Separates</a:t>
                </a:r>
              </a:p>
            </p:txBody>
          </p:sp>
          <p:sp>
            <p:nvSpPr>
              <p:cNvPr id="16" name="Content Placeholder 5">
                <a:extLst>
                  <a:ext uri="{FF2B5EF4-FFF2-40B4-BE49-F238E27FC236}">
                    <a16:creationId xmlns:a16="http://schemas.microsoft.com/office/drawing/2014/main" id="{CFDE2B21-8062-457C-BECE-F24339507F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2641922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Contains</a:t>
                </a:r>
              </a:p>
            </p:txBody>
          </p:sp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A8E0184-369A-4AC9-AD85-95A8632C0C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265026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Holds</a:t>
                </a:r>
              </a:p>
            </p:txBody>
          </p:sp>
          <p:sp>
            <p:nvSpPr>
              <p:cNvPr id="26" name="Content Placeholder 5">
                <a:extLst>
                  <a:ext uri="{FF2B5EF4-FFF2-40B4-BE49-F238E27FC236}">
                    <a16:creationId xmlns:a16="http://schemas.microsoft.com/office/drawing/2014/main" id="{6A5C6E95-0912-4EA9-B4EC-77E32DA6AB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3903563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Isolates</a:t>
                </a:r>
              </a:p>
            </p:txBody>
          </p:sp>
          <p:sp>
            <p:nvSpPr>
              <p:cNvPr id="30" name="Content Placeholder 5">
                <a:extLst>
                  <a:ext uri="{FF2B5EF4-FFF2-40B4-BE49-F238E27FC236}">
                    <a16:creationId xmlns:a16="http://schemas.microsoft.com/office/drawing/2014/main" id="{AB8875D8-DF5D-4948-8586-563610A69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676" y="4518950"/>
                <a:ext cx="2255135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Non-Contaminated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E59BFD1-5503-4576-A224-2AAA2D76AAA3}"/>
                </a:ext>
              </a:extLst>
            </p:cNvPr>
            <p:cNvGrpSpPr/>
            <p:nvPr/>
          </p:nvGrpSpPr>
          <p:grpSpPr>
            <a:xfrm>
              <a:off x="2643852" y="1341699"/>
              <a:ext cx="2272496" cy="3626734"/>
              <a:chOff x="2643852" y="1341699"/>
              <a:chExt cx="2272496" cy="3626734"/>
            </a:xfrm>
          </p:grpSpPr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01802243-980E-4943-9956-01E902EF2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341699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Design Aspect</a:t>
                </a:r>
              </a:p>
            </p:txBody>
          </p:sp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AAC1AC2F-E042-4969-808C-426F74C2D0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1980236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Vibration</a:t>
                </a:r>
              </a:p>
            </p:txBody>
          </p:sp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CC65D727-92CC-4EB1-BD21-926A3EEEC2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2630347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Funnel + Gravity</a:t>
                </a:r>
              </a:p>
            </p:txBody>
          </p:sp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01ADAC8D-B6E5-44CB-A3A6-1A7CA8C1D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253451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Upside-Down</a:t>
                </a:r>
              </a:p>
            </p:txBody>
          </p:sp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E00A560C-C37A-4736-99A0-A9CEFDEC5F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3891988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Enclosure</a:t>
                </a:r>
              </a:p>
            </p:txBody>
          </p:sp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FCE3B367-C220-4AFC-883D-0A60B7463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43852" y="4507375"/>
                <a:ext cx="2272496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Dedicated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5281ADB-FE3D-4B54-97D0-9D451EDD897E}"/>
                </a:ext>
              </a:extLst>
            </p:cNvPr>
            <p:cNvGrpSpPr/>
            <p:nvPr/>
          </p:nvGrpSpPr>
          <p:grpSpPr>
            <a:xfrm>
              <a:off x="5037880" y="1353274"/>
              <a:ext cx="1871241" cy="3626734"/>
              <a:chOff x="5037880" y="1353274"/>
              <a:chExt cx="1871241" cy="3626734"/>
            </a:xfrm>
          </p:grpSpPr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0A2EEA01-F85F-4E66-B7E4-EA079CDCE3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353274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19050"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b="1" dirty="0">
                    <a:solidFill>
                      <a:prstClr val="black"/>
                    </a:solidFill>
                  </a:rPr>
                  <a:t>Target</a:t>
                </a:r>
              </a:p>
            </p:txBody>
          </p:sp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E7B0F116-3FB1-41B1-8F6A-2F2FBCAC5A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1991811"/>
                <a:ext cx="1871241" cy="114492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Over 0 grams</a:t>
                </a:r>
              </a:p>
            </p:txBody>
          </p:sp>
          <p:sp>
            <p:nvSpPr>
              <p:cNvPr id="24" name="Content Placeholder 5">
                <a:extLst>
                  <a:ext uri="{FF2B5EF4-FFF2-40B4-BE49-F238E27FC236}">
                    <a16:creationId xmlns:a16="http://schemas.microsoft.com/office/drawing/2014/main" id="{F62F57CD-3B0F-44F5-9A8B-AFEA5F1624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265026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Force &amp; Volume</a:t>
                </a:r>
              </a:p>
            </p:txBody>
          </p:sp>
          <p:sp>
            <p:nvSpPr>
              <p:cNvPr id="28" name="Content Placeholder 5">
                <a:extLst>
                  <a:ext uri="{FF2B5EF4-FFF2-40B4-BE49-F238E27FC236}">
                    <a16:creationId xmlns:a16="http://schemas.microsoft.com/office/drawing/2014/main" id="{956F56E1-4176-4DDD-A7D8-FE898B54CE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3903563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BEF Test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AEF727D1-3C03-48B6-AA70-F8AD61ABF3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37880" y="4518950"/>
                <a:ext cx="1871241" cy="461058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en-US" sz="1800" dirty="0">
                    <a:solidFill>
                      <a:prstClr val="black"/>
                    </a:solidFill>
                  </a:rPr>
                  <a:t>75 </a:t>
                </a:r>
                <a:r>
                  <a:rPr lang="en-US" sz="18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sz="1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Mesh</a:t>
                </a:r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71446FA-8EAE-403C-9ECD-4772C618A430}"/>
              </a:ext>
            </a:extLst>
          </p:cNvPr>
          <p:cNvSpPr/>
          <p:nvPr/>
        </p:nvSpPr>
        <p:spPr>
          <a:xfrm>
            <a:off x="138896" y="4560425"/>
            <a:ext cx="6875362" cy="63660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3D7B7-CE9B-483C-A858-F912D5C93174}"/>
              </a:ext>
            </a:extLst>
          </p:cNvPr>
          <p:cNvSpPr txBox="1"/>
          <p:nvPr/>
        </p:nvSpPr>
        <p:spPr>
          <a:xfrm rot="18326703">
            <a:off x="7174059" y="2980886"/>
            <a:ext cx="5065339" cy="73574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Powder Recovery </a:t>
            </a:r>
            <a:r>
              <a:rPr lang="en-US" sz="2800" b="1" u="sng" dirty="0">
                <a:solidFill>
                  <a:srgbClr val="FF0000"/>
                </a:solidFill>
              </a:rPr>
              <a:t>ONLY</a:t>
            </a:r>
          </a:p>
        </p:txBody>
      </p:sp>
      <p:pic>
        <p:nvPicPr>
          <p:cNvPr id="38" name="Picture 37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BD50161C-8FB2-4C15-9D16-6CA30157A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825" y="1343465"/>
            <a:ext cx="3016552" cy="402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D003EC-1E3D-4486-B9CE-2E57C56E5D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3" t="5455" r="8944"/>
          <a:stretch/>
        </p:blipFill>
        <p:spPr>
          <a:xfrm>
            <a:off x="19836192" y="1343465"/>
            <a:ext cx="2596924" cy="402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358DA6FF-7FEF-4B9D-B6BE-81AC19564CAF}"/>
              </a:ext>
            </a:extLst>
          </p:cNvPr>
          <p:cNvSpPr/>
          <p:nvPr/>
        </p:nvSpPr>
        <p:spPr>
          <a:xfrm>
            <a:off x="18940274" y="3179118"/>
            <a:ext cx="652217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3876D5B-1B2B-4A67-B42B-F0389D89A1C6}"/>
              </a:ext>
            </a:extLst>
          </p:cNvPr>
          <p:cNvSpPr/>
          <p:nvPr/>
        </p:nvSpPr>
        <p:spPr>
          <a:xfrm>
            <a:off x="14884567" y="3179118"/>
            <a:ext cx="652217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6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C203B01-F8F8-4DB1-B51C-80D2CE789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141" y="1266092"/>
            <a:ext cx="3067108" cy="402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Refining the Concept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2543E13-7378-43C5-9EC3-B99CE92B52B2}"/>
              </a:ext>
            </a:extLst>
          </p:cNvPr>
          <p:cNvSpPr/>
          <p:nvPr/>
        </p:nvSpPr>
        <p:spPr>
          <a:xfrm>
            <a:off x="8145230" y="3104855"/>
            <a:ext cx="652217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CD3295C-772A-44DF-82AB-67EE68203E04}"/>
              </a:ext>
            </a:extLst>
          </p:cNvPr>
          <p:cNvSpPr/>
          <p:nvPr/>
        </p:nvSpPr>
        <p:spPr>
          <a:xfrm>
            <a:off x="3965653" y="3104855"/>
            <a:ext cx="652217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91EA2CE6-C6A8-4D41-A2C5-9A069961B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74" y="1266092"/>
            <a:ext cx="3016552" cy="402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5" name="Picture 4" descr="A picture containing building, table, cage&#10;&#10;Description automatically generated">
            <a:extLst>
              <a:ext uri="{FF2B5EF4-FFF2-40B4-BE49-F238E27FC236}">
                <a16:creationId xmlns:a16="http://schemas.microsoft.com/office/drawing/2014/main" id="{FC2AF4B2-A592-4FC3-A739-7C4AFD002D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1588"/>
          <a:stretch/>
        </p:blipFill>
        <p:spPr>
          <a:xfrm>
            <a:off x="9052852" y="1266092"/>
            <a:ext cx="2397662" cy="402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5197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AAF2538-168B-457A-8C48-963FD2E76570}"/>
              </a:ext>
            </a:extLst>
          </p:cNvPr>
          <p:cNvSpPr txBox="1">
            <a:spLocks/>
          </p:cNvSpPr>
          <p:nvPr/>
        </p:nvSpPr>
        <p:spPr>
          <a:xfrm>
            <a:off x="815051" y="1599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Description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9F6094C-D754-4C15-B8B7-3A5A0C341A72}"/>
              </a:ext>
            </a:extLst>
          </p:cNvPr>
          <p:cNvSpPr txBox="1">
            <a:spLocks/>
          </p:cNvSpPr>
          <p:nvPr/>
        </p:nvSpPr>
        <p:spPr>
          <a:xfrm>
            <a:off x="664578" y="2026536"/>
            <a:ext cx="10886955" cy="22860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	The objective of this project is to design a device which increases the amount of recovered steel powder in a metal additive manufacturing process. This device should be compatible with existing hardware and processes while ensuring the safety of the operators.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FB08BCF-30A1-4246-9658-95EB0CE41E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2684555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row: Right 37">
            <a:extLst>
              <a:ext uri="{FF2B5EF4-FFF2-40B4-BE49-F238E27FC236}">
                <a16:creationId xmlns:a16="http://schemas.microsoft.com/office/drawing/2014/main" id="{E2543E13-7378-43C5-9EC3-B99CE92B52B2}"/>
              </a:ext>
            </a:extLst>
          </p:cNvPr>
          <p:cNvSpPr/>
          <p:nvPr/>
        </p:nvSpPr>
        <p:spPr>
          <a:xfrm>
            <a:off x="4183143" y="3247876"/>
            <a:ext cx="2669113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Refining the Concept – Post Eglin Visit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AD6D1-C50D-4263-BF6F-C42388ACE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896" y="1721533"/>
            <a:ext cx="4108548" cy="339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8" name="Picture 7" descr="A picture containing building, table, cage&#10;&#10;Description automatically generated">
            <a:extLst>
              <a:ext uri="{FF2B5EF4-FFF2-40B4-BE49-F238E27FC236}">
                <a16:creationId xmlns:a16="http://schemas.microsoft.com/office/drawing/2014/main" id="{D77D7A3F-7D9F-4E13-8175-AE3177FBF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1588"/>
          <a:stretch/>
        </p:blipFill>
        <p:spPr>
          <a:xfrm>
            <a:off x="913687" y="1135464"/>
            <a:ext cx="2723816" cy="457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20005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building, table, cage&#10;&#10;Description automatically generated">
            <a:extLst>
              <a:ext uri="{FF2B5EF4-FFF2-40B4-BE49-F238E27FC236}">
                <a16:creationId xmlns:a16="http://schemas.microsoft.com/office/drawing/2014/main" id="{AF83E6D0-0900-4CDE-A9B9-22810C405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1588"/>
          <a:stretch/>
        </p:blipFill>
        <p:spPr>
          <a:xfrm>
            <a:off x="913687" y="1135464"/>
            <a:ext cx="2723816" cy="457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Refining the Concept – Enclosure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AD6D1-C50D-4263-BF6F-C42388ACE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41" y="1703554"/>
            <a:ext cx="4108548" cy="339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5F33AAA-656D-4621-8B08-298324883739}"/>
              </a:ext>
            </a:extLst>
          </p:cNvPr>
          <p:cNvGrpSpPr/>
          <p:nvPr/>
        </p:nvGrpSpPr>
        <p:grpSpPr>
          <a:xfrm rot="556497">
            <a:off x="1569541" y="1550900"/>
            <a:ext cx="2003676" cy="2281693"/>
            <a:chOff x="1310641" y="1516380"/>
            <a:chExt cx="1803400" cy="20193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8001ED-A65E-4F0E-BDB1-1A86D2E36306}"/>
                </a:ext>
              </a:extLst>
            </p:cNvPr>
            <p:cNvCxnSpPr>
              <a:cxnSpLocks/>
            </p:cNvCxnSpPr>
            <p:nvPr/>
          </p:nvCxnSpPr>
          <p:spPr>
            <a:xfrm>
              <a:off x="1310641" y="2148840"/>
              <a:ext cx="259079" cy="138684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559717-E4BB-4B7D-9B0B-19AF75010B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4451" y="1527810"/>
              <a:ext cx="1463039" cy="64770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ABAEED-5FFF-49CF-8B59-3CF4D86C8D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3680" y="1516380"/>
              <a:ext cx="327661" cy="167640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DCB2C3-A70C-401B-A162-728393D0C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4320" y="3159760"/>
              <a:ext cx="1569721" cy="35560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F0B0A7-8C54-42C7-BCB4-8DB903252128}"/>
              </a:ext>
            </a:extLst>
          </p:cNvPr>
          <p:cNvGrpSpPr/>
          <p:nvPr/>
        </p:nvGrpSpPr>
        <p:grpSpPr>
          <a:xfrm>
            <a:off x="7700658" y="2078990"/>
            <a:ext cx="2789542" cy="2373630"/>
            <a:chOff x="7893698" y="2007870"/>
            <a:chExt cx="2789542" cy="237363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86C41C-995C-47F4-A221-72600F14B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17180" y="2007870"/>
              <a:ext cx="36637" cy="2263072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4226866-DC12-4269-BA75-E08D107AA4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31021" y="4254760"/>
              <a:ext cx="2752219" cy="81020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7A0615-C41D-4F0A-8A81-0629522AD8B5}"/>
                </a:ext>
              </a:extLst>
            </p:cNvPr>
            <p:cNvCxnSpPr>
              <a:cxnSpLocks/>
            </p:cNvCxnSpPr>
            <p:nvPr/>
          </p:nvCxnSpPr>
          <p:spPr>
            <a:xfrm>
              <a:off x="10655913" y="2098324"/>
              <a:ext cx="0" cy="2283176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0C333B-1966-43BF-882D-DB7E8FE1A06F}"/>
                </a:ext>
              </a:extLst>
            </p:cNvPr>
            <p:cNvCxnSpPr>
              <a:cxnSpLocks/>
            </p:cNvCxnSpPr>
            <p:nvPr/>
          </p:nvCxnSpPr>
          <p:spPr>
            <a:xfrm>
              <a:off x="7893698" y="2015412"/>
              <a:ext cx="2771192" cy="102637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2D24B5E5-94DF-4B96-BC1A-FF4AF9199108}"/>
              </a:ext>
            </a:extLst>
          </p:cNvPr>
          <p:cNvSpPr txBox="1">
            <a:spLocks/>
          </p:cNvSpPr>
          <p:nvPr/>
        </p:nvSpPr>
        <p:spPr>
          <a:xfrm>
            <a:off x="4077476" y="2118049"/>
            <a:ext cx="2948473" cy="2575249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Cart Benefits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Size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Maneuverability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Dedicated Interior, Free Exterior</a:t>
            </a:r>
          </a:p>
        </p:txBody>
      </p:sp>
    </p:spTree>
    <p:extLst>
      <p:ext uri="{BB962C8B-B14F-4D97-AF65-F5344CB8AC3E}">
        <p14:creationId xmlns:p14="http://schemas.microsoft.com/office/powerpoint/2010/main" val="2411895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uilding, table, cage&#10;&#10;Description automatically generated">
            <a:extLst>
              <a:ext uri="{FF2B5EF4-FFF2-40B4-BE49-F238E27FC236}">
                <a16:creationId xmlns:a16="http://schemas.microsoft.com/office/drawing/2014/main" id="{35DB5B1F-724A-41F1-9D15-82FD2417E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1588"/>
          <a:stretch/>
        </p:blipFill>
        <p:spPr>
          <a:xfrm>
            <a:off x="913687" y="1135464"/>
            <a:ext cx="2723816" cy="457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Refining the Concept – Vibration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AD6D1-C50D-4263-BF6F-C42388ACE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41" y="1703554"/>
            <a:ext cx="4108548" cy="339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7A367E-C67E-447A-8D10-4FFAF51A1F34}"/>
              </a:ext>
            </a:extLst>
          </p:cNvPr>
          <p:cNvGrpSpPr/>
          <p:nvPr/>
        </p:nvGrpSpPr>
        <p:grpSpPr>
          <a:xfrm>
            <a:off x="2789950" y="1279435"/>
            <a:ext cx="3386915" cy="1952376"/>
            <a:chOff x="2789950" y="1279435"/>
            <a:chExt cx="3386915" cy="1952376"/>
          </a:xfrm>
        </p:grpSpPr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C2FFA75D-54AE-4169-876D-C1177431750D}"/>
                </a:ext>
              </a:extLst>
            </p:cNvPr>
            <p:cNvSpPr/>
            <p:nvPr/>
          </p:nvSpPr>
          <p:spPr>
            <a:xfrm rot="10264278">
              <a:off x="2789950" y="1940002"/>
              <a:ext cx="1480624" cy="345834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67EAA9-BEDC-4CE2-A26F-1BB3A035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9033" y="1279435"/>
              <a:ext cx="2327832" cy="19523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57313B-6CCE-411D-A9DC-1AFDF4120A4F}"/>
              </a:ext>
            </a:extLst>
          </p:cNvPr>
          <p:cNvGrpSpPr/>
          <p:nvPr/>
        </p:nvGrpSpPr>
        <p:grpSpPr>
          <a:xfrm>
            <a:off x="5029199" y="3327045"/>
            <a:ext cx="4532633" cy="2439280"/>
            <a:chOff x="5029199" y="3327045"/>
            <a:chExt cx="4532633" cy="2439280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AFC6D5B0-976D-4073-9CF6-C7CF45CA36D6}"/>
                </a:ext>
              </a:extLst>
            </p:cNvPr>
            <p:cNvSpPr/>
            <p:nvPr/>
          </p:nvSpPr>
          <p:spPr>
            <a:xfrm rot="19036420">
              <a:off x="6278792" y="3642232"/>
              <a:ext cx="3283040" cy="345834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A picture containing indoor, yellow, sitting, small&#10;&#10;Description automatically generated">
              <a:extLst>
                <a:ext uri="{FF2B5EF4-FFF2-40B4-BE49-F238E27FC236}">
                  <a16:creationId xmlns:a16="http://schemas.microsoft.com/office/drawing/2014/main" id="{BC4E10CE-86E5-48AA-B2E6-6AD1D270D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1" t="3257" r="19183" b="14021"/>
            <a:stretch/>
          </p:blipFill>
          <p:spPr>
            <a:xfrm rot="5400000">
              <a:off x="4915237" y="3441007"/>
              <a:ext cx="2439280" cy="22113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6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uilding, table, cage&#10;&#10;Description automatically generated">
            <a:extLst>
              <a:ext uri="{FF2B5EF4-FFF2-40B4-BE49-F238E27FC236}">
                <a16:creationId xmlns:a16="http://schemas.microsoft.com/office/drawing/2014/main" id="{4BA685BF-5084-482F-ACA6-A86411E75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1588"/>
          <a:stretch/>
        </p:blipFill>
        <p:spPr>
          <a:xfrm>
            <a:off x="913687" y="1135464"/>
            <a:ext cx="2723816" cy="457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Refining the Concept – Damping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AD6D1-C50D-4263-BF6F-C42388ACE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41" y="1703554"/>
            <a:ext cx="4108548" cy="339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7006E0-FEE5-45F8-BB66-899A68CA80E1}"/>
              </a:ext>
            </a:extLst>
          </p:cNvPr>
          <p:cNvGrpSpPr/>
          <p:nvPr/>
        </p:nvGrpSpPr>
        <p:grpSpPr>
          <a:xfrm>
            <a:off x="2676575" y="1119885"/>
            <a:ext cx="2268649" cy="3065741"/>
            <a:chOff x="2676575" y="1119885"/>
            <a:chExt cx="2268649" cy="3065741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DD21AFC7-772A-48F7-9F07-05D3441864D4}"/>
                </a:ext>
              </a:extLst>
            </p:cNvPr>
            <p:cNvSpPr/>
            <p:nvPr/>
          </p:nvSpPr>
          <p:spPr>
            <a:xfrm rot="9037424">
              <a:off x="2676575" y="2030614"/>
              <a:ext cx="1505276" cy="345834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1EE769-647C-450A-A6ED-2C72C244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9321" y="1119885"/>
              <a:ext cx="1145903" cy="30657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6985D3-7B0B-4563-A818-8C6A369EBE28}"/>
              </a:ext>
            </a:extLst>
          </p:cNvPr>
          <p:cNvGrpSpPr/>
          <p:nvPr/>
        </p:nvGrpSpPr>
        <p:grpSpPr>
          <a:xfrm>
            <a:off x="5767386" y="1517072"/>
            <a:ext cx="3097955" cy="1287702"/>
            <a:chOff x="5767386" y="1517072"/>
            <a:chExt cx="3097955" cy="1287702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D0D10257-F20A-4D40-B2E6-82E17061F19B}"/>
                </a:ext>
              </a:extLst>
            </p:cNvPr>
            <p:cNvSpPr/>
            <p:nvPr/>
          </p:nvSpPr>
          <p:spPr>
            <a:xfrm rot="21257101">
              <a:off x="6731179" y="1929983"/>
              <a:ext cx="2134162" cy="345834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7CD5DD-E699-428A-B16D-62C0534E4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7386" y="1517072"/>
              <a:ext cx="1477690" cy="1287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B864726-7BAB-402A-9AB8-87C1A2D86A6A}"/>
              </a:ext>
            </a:extLst>
          </p:cNvPr>
          <p:cNvGrpSpPr/>
          <p:nvPr/>
        </p:nvGrpSpPr>
        <p:grpSpPr>
          <a:xfrm>
            <a:off x="5764567" y="3146072"/>
            <a:ext cx="3281167" cy="2321414"/>
            <a:chOff x="5764567" y="3146072"/>
            <a:chExt cx="3281167" cy="2321414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8D40DC55-FE35-4DDA-9398-8957488DD84B}"/>
                </a:ext>
              </a:extLst>
            </p:cNvPr>
            <p:cNvSpPr/>
            <p:nvPr/>
          </p:nvSpPr>
          <p:spPr>
            <a:xfrm rot="19706407">
              <a:off x="6911572" y="3146072"/>
              <a:ext cx="2134162" cy="345834"/>
            </a:xfrm>
            <a:prstGeom prst="rightArrow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20EA2A-A092-470E-B02D-53BE8762B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4567" y="3179617"/>
              <a:ext cx="1510545" cy="22878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39955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table, cage&#10;&#10;Description automatically generated">
            <a:extLst>
              <a:ext uri="{FF2B5EF4-FFF2-40B4-BE49-F238E27FC236}">
                <a16:creationId xmlns:a16="http://schemas.microsoft.com/office/drawing/2014/main" id="{A2702966-683E-4CA2-B953-52DA2DCF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11588"/>
          <a:stretch/>
        </p:blipFill>
        <p:spPr>
          <a:xfrm>
            <a:off x="913687" y="1135464"/>
            <a:ext cx="2723816" cy="457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B99862DA-641F-4A5F-9C50-0C4FB4C6C2C3}"/>
              </a:ext>
            </a:extLst>
          </p:cNvPr>
          <p:cNvSpPr txBox="1">
            <a:spLocks/>
          </p:cNvSpPr>
          <p:nvPr/>
        </p:nvSpPr>
        <p:spPr>
          <a:xfrm>
            <a:off x="220717" y="0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Refining the Concept – Holding Part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AD6D1-C50D-4263-BF6F-C42388ACE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041" y="1703554"/>
            <a:ext cx="4108548" cy="339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D21AFC7-772A-48F7-9F07-05D3441864D4}"/>
              </a:ext>
            </a:extLst>
          </p:cNvPr>
          <p:cNvSpPr/>
          <p:nvPr/>
        </p:nvSpPr>
        <p:spPr>
          <a:xfrm rot="8975279">
            <a:off x="2811600" y="1989865"/>
            <a:ext cx="1500807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D40DC55-FE35-4DDA-9398-8957488DD84B}"/>
              </a:ext>
            </a:extLst>
          </p:cNvPr>
          <p:cNvSpPr/>
          <p:nvPr/>
        </p:nvSpPr>
        <p:spPr>
          <a:xfrm rot="19706407">
            <a:off x="6911572" y="3146072"/>
            <a:ext cx="2134162" cy="345834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map, drawing&#10;&#10;Description automatically generated">
            <a:extLst>
              <a:ext uri="{FF2B5EF4-FFF2-40B4-BE49-F238E27FC236}">
                <a16:creationId xmlns:a16="http://schemas.microsoft.com/office/drawing/2014/main" id="{8148893B-71AB-47AB-9033-9A3039028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12666" r="13970" b="65071"/>
          <a:stretch/>
        </p:blipFill>
        <p:spPr>
          <a:xfrm>
            <a:off x="3788229" y="1194317"/>
            <a:ext cx="2151872" cy="1679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B006F0-E64A-4C70-8875-EE75632AFE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91"/>
          <a:stretch/>
        </p:blipFill>
        <p:spPr>
          <a:xfrm>
            <a:off x="5234473" y="3316649"/>
            <a:ext cx="2051730" cy="219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3655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631155D-3180-44B9-98E9-7ABC8D8A0D6B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What is Next?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5C4E6-6688-4F76-B71E-DBDC93DEF68B}"/>
              </a:ext>
            </a:extLst>
          </p:cNvPr>
          <p:cNvSpPr txBox="1">
            <a:spLocks/>
          </p:cNvSpPr>
          <p:nvPr/>
        </p:nvSpPr>
        <p:spPr>
          <a:xfrm>
            <a:off x="496768" y="1170462"/>
            <a:ext cx="5075852" cy="420624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</a:rPr>
              <a:t>Future Work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Continue Refining Design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Specifying Needed Parts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Finalize for Assembly, Testing, and Refinements in the Spring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utilization of nodal frequency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4530F8-1C89-48BF-A950-B6BCA080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100" y="1170462"/>
            <a:ext cx="5085134" cy="4206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1774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EA2CF-35AA-43BF-B33C-D466854E4474}"/>
              </a:ext>
            </a:extLst>
          </p:cNvPr>
          <p:cNvSpPr txBox="1">
            <a:spLocks/>
          </p:cNvSpPr>
          <p:nvPr/>
        </p:nvSpPr>
        <p:spPr>
          <a:xfrm>
            <a:off x="495300" y="1418253"/>
            <a:ext cx="11201400" cy="439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Title Slide Background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3"/>
              </a:rPr>
              <a:t>https://www.materialise.com/en/blog/when-how-and-where-of-metal-3d-printing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Lost and Found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4"/>
              </a:rPr>
              <a:t>https://www.portseattle.org/sites/default/files/2019-08/bigstock_lost_1140.jpg?slideshow=true&amp;slideshowAuto=false&amp;slideshowSpeed=4000&amp;speed=350&amp;transition=elastic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Recycle Bin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5"/>
              </a:rPr>
              <a:t>http://fridandrussell.com/SH_productdetail.asp?Ino=61517U06C&amp;Company=STX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Painter’s Tape - </a:t>
            </a:r>
            <a:r>
              <a:rPr lang="en-US" sz="1200" dirty="0">
                <a:hlinkClick r:id="rId6"/>
              </a:rPr>
              <a:t>https://www.scotchblue.com/3M/en_US/scotchblue/proper-tape-removal/</a:t>
            </a:r>
            <a:endParaRPr lang="en-US" sz="1200" dirty="0"/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3D Systems – </a:t>
            </a:r>
            <a:r>
              <a:rPr lang="en-US" sz="1200" dirty="0">
                <a:hlinkClick r:id="rId7"/>
              </a:rPr>
              <a:t>https://www.3dsystems.com/3d-printers/prox-dmp-300/specifications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LPBF Demo GIF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8"/>
              </a:rPr>
              <a:t>https://thescopepopculturescience.blogspot.com/2015_01_01_archive.html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>
                <a:solidFill>
                  <a:sysClr val="windowText" lastClr="000000"/>
                </a:solidFill>
              </a:rPr>
              <a:t>Stainless Steel Properties - </a:t>
            </a:r>
            <a:r>
              <a:rPr lang="en-US" sz="1200" dirty="0">
                <a:hlinkClick r:id="rId9"/>
              </a:rPr>
              <a:t>https://www.3dsystems.com/materials/metal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lang="en-US" sz="1200" dirty="0" err="1">
                <a:solidFill>
                  <a:sysClr val="windowText" lastClr="000000"/>
                </a:solidFill>
              </a:rPr>
              <a:t>nTopology</a:t>
            </a:r>
            <a:r>
              <a:rPr lang="en-US" sz="1200" dirty="0">
                <a:solidFill>
                  <a:sysClr val="windowText" lastClr="000000"/>
                </a:solidFill>
              </a:rPr>
              <a:t> – </a:t>
            </a:r>
            <a:r>
              <a:rPr lang="en-US" sz="1200" dirty="0">
                <a:hlinkClick r:id="rId10"/>
              </a:rPr>
              <a:t>https://ntopology.com/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PAPR – </a:t>
            </a:r>
            <a:r>
              <a:rPr lang="en-US" sz="1200" dirty="0">
                <a:hlinkClick r:id="rId11"/>
              </a:rPr>
              <a:t>https://images-na.ssl-images-amazon.com/images/I/4125zPcBPNL.jpg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Sandblaster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  <a:hlinkClick r:id="rId12"/>
              </a:rPr>
              <a:t>https://badboyblasters.com/product/abrasive-media-sand-blaster-bb1050led-bvr-pr-hv-fl-2/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  <a:p>
            <a:pPr marL="0" lvl="0" indent="0">
              <a:buNone/>
              <a:defRPr/>
            </a:pPr>
            <a:r>
              <a:rPr lang="en-US" sz="1200" dirty="0">
                <a:solidFill>
                  <a:sysClr val="windowText" lastClr="000000"/>
                </a:solidFill>
              </a:rPr>
              <a:t>AFRL Sign - </a:t>
            </a:r>
            <a:r>
              <a:rPr lang="en-US" sz="1200" dirty="0">
                <a:hlinkClick r:id="rId13"/>
              </a:rPr>
              <a:t>https://news.wfsu.org/post/eglin-air-force-base-ready-adjust-hiring-freeze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Electric Vibrator - </a:t>
            </a:r>
            <a:r>
              <a:rPr lang="en-US" sz="1200" dirty="0">
                <a:hlinkClick r:id="rId14"/>
              </a:rPr>
              <a:t>https://www.mcmaster.com/5808k61</a:t>
            </a:r>
            <a:endParaRPr lang="en-US" sz="1200" dirty="0"/>
          </a:p>
          <a:p>
            <a:pPr marL="0" lvl="0" indent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rPr>
              <a:t>Dampeners - </a:t>
            </a:r>
            <a:r>
              <a:rPr lang="en-US" sz="1200" dirty="0">
                <a:hlinkClick r:id="rId15"/>
              </a:rPr>
              <a:t>https://www.mcmaster.com/29895t54</a:t>
            </a:r>
            <a:r>
              <a:rPr lang="en-US" sz="1200" dirty="0"/>
              <a:t> , </a:t>
            </a:r>
            <a:r>
              <a:rPr lang="en-US" sz="1200" dirty="0">
                <a:hlinkClick r:id="rId16"/>
              </a:rPr>
              <a:t>https://www.mcmaster.com/9241k44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4C94F-905A-4306-B1CF-76173B7C6916}"/>
              </a:ext>
            </a:extLst>
          </p:cNvPr>
          <p:cNvSpPr txBox="1">
            <a:spLocks/>
          </p:cNvSpPr>
          <p:nvPr/>
        </p:nvSpPr>
        <p:spPr>
          <a:xfrm>
            <a:off x="220717" y="73573"/>
            <a:ext cx="12072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References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63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DD9C2-DB83-4427-B7F5-9847D1E5B12C}"/>
              </a:ext>
            </a:extLst>
          </p:cNvPr>
          <p:cNvSpPr txBox="1">
            <a:spLocks/>
          </p:cNvSpPr>
          <p:nvPr/>
        </p:nvSpPr>
        <p:spPr>
          <a:xfrm>
            <a:off x="0" y="1074777"/>
            <a:ext cx="7686675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4538-AF13-42D2-A88C-1783745FD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" y="9233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4C6F1-3A05-4D91-88C2-2F0222F85205}"/>
              </a:ext>
            </a:extLst>
          </p:cNvPr>
          <p:cNvSpPr txBox="1"/>
          <p:nvPr/>
        </p:nvSpPr>
        <p:spPr>
          <a:xfrm>
            <a:off x="94485" y="3199844"/>
            <a:ext cx="25329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00F181-06C3-4973-AF90-BF4C17E93197}"/>
              </a:ext>
            </a:extLst>
          </p:cNvPr>
          <p:cNvSpPr txBox="1"/>
          <p:nvPr/>
        </p:nvSpPr>
        <p:spPr>
          <a:xfrm>
            <a:off x="0" y="5492977"/>
            <a:ext cx="2538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November 7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2019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637D5-4203-4926-9FBB-CA9FB82FD4D1}"/>
              </a:ext>
            </a:extLst>
          </p:cNvPr>
          <p:cNvSpPr/>
          <p:nvPr/>
        </p:nvSpPr>
        <p:spPr>
          <a:xfrm>
            <a:off x="9109276" y="3981691"/>
            <a:ext cx="3082724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03D669AB-9458-4F58-8398-5F08497D421E}"/>
              </a:ext>
            </a:extLst>
          </p:cNvPr>
          <p:cNvSpPr/>
          <p:nvPr/>
        </p:nvSpPr>
        <p:spPr>
          <a:xfrm>
            <a:off x="8958805" y="3865944"/>
            <a:ext cx="3233195" cy="1944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8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49775" y="405114"/>
            <a:ext cx="10515600" cy="502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66480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363639" y="1273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Backup Slides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131142-392F-4319-9CC0-F8B73CAB854A}"/>
              </a:ext>
            </a:extLst>
          </p:cNvPr>
          <p:cNvGrpSpPr/>
          <p:nvPr/>
        </p:nvGrpSpPr>
        <p:grpSpPr>
          <a:xfrm>
            <a:off x="7193981" y="1958364"/>
            <a:ext cx="4242181" cy="2456637"/>
            <a:chOff x="6568948" y="1952576"/>
            <a:chExt cx="4242181" cy="2456637"/>
          </a:xfrm>
        </p:grpSpPr>
        <p:sp>
          <p:nvSpPr>
            <p:cNvPr id="11" name="Content Placeholder 5">
              <a:hlinkClick r:id="rId4" action="ppaction://hlinksldjump"/>
              <a:extLst>
                <a:ext uri="{FF2B5EF4-FFF2-40B4-BE49-F238E27FC236}">
                  <a16:creationId xmlns:a16="http://schemas.microsoft.com/office/drawing/2014/main" id="{D678F898-9320-48DB-B9B8-C04EDD30E44C}"/>
                </a:ext>
              </a:extLst>
            </p:cNvPr>
            <p:cNvSpPr txBox="1">
              <a:spLocks/>
            </p:cNvSpPr>
            <p:nvPr/>
          </p:nvSpPr>
          <p:spPr>
            <a:xfrm>
              <a:off x="6611765" y="1952576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Functional Decomposition</a:t>
              </a:r>
            </a:p>
          </p:txBody>
        </p:sp>
        <p:sp>
          <p:nvSpPr>
            <p:cNvPr id="12" name="Content Placeholder 5">
              <a:hlinkClick r:id="rId5" action="ppaction://hlinksldjump"/>
              <a:extLst>
                <a:ext uri="{FF2B5EF4-FFF2-40B4-BE49-F238E27FC236}">
                  <a16:creationId xmlns:a16="http://schemas.microsoft.com/office/drawing/2014/main" id="{4D12D0A3-4F21-4CAC-92FE-9DC5C74B0868}"/>
                </a:ext>
              </a:extLst>
            </p:cNvPr>
            <p:cNvSpPr txBox="1">
              <a:spLocks/>
            </p:cNvSpPr>
            <p:nvPr/>
          </p:nvSpPr>
          <p:spPr>
            <a:xfrm>
              <a:off x="6592098" y="2897314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Group Member Contact</a:t>
              </a:r>
            </a:p>
          </p:txBody>
        </p:sp>
        <p:sp>
          <p:nvSpPr>
            <p:cNvPr id="13" name="Content Placeholder 5">
              <a:hlinkClick r:id="rId6" action="ppaction://hlinksldjump"/>
              <a:extLst>
                <a:ext uri="{FF2B5EF4-FFF2-40B4-BE49-F238E27FC236}">
                  <a16:creationId xmlns:a16="http://schemas.microsoft.com/office/drawing/2014/main" id="{173E9937-991A-41B8-A5A3-A44A3901CDD0}"/>
                </a:ext>
              </a:extLst>
            </p:cNvPr>
            <p:cNvSpPr txBox="1">
              <a:spLocks/>
            </p:cNvSpPr>
            <p:nvPr/>
          </p:nvSpPr>
          <p:spPr>
            <a:xfrm>
              <a:off x="6568948" y="3842051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 err="1"/>
                <a:t>nTopology</a:t>
              </a:r>
              <a:endParaRPr lang="en-US" sz="20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41F5E38-3E75-44AB-8BF9-DFDD9D281A8E}"/>
              </a:ext>
            </a:extLst>
          </p:cNvPr>
          <p:cNvGrpSpPr/>
          <p:nvPr/>
        </p:nvGrpSpPr>
        <p:grpSpPr>
          <a:xfrm>
            <a:off x="452692" y="1958364"/>
            <a:ext cx="4199364" cy="2456637"/>
            <a:chOff x="487416" y="1952576"/>
            <a:chExt cx="4199364" cy="2456637"/>
          </a:xfrm>
        </p:grpSpPr>
        <p:sp>
          <p:nvSpPr>
            <p:cNvPr id="6" name="Content Placeholder 5">
              <a:hlinkClick r:id="rId7" action="ppaction://hlinksldjump"/>
              <a:extLst>
                <a:ext uri="{FF2B5EF4-FFF2-40B4-BE49-F238E27FC236}">
                  <a16:creationId xmlns:a16="http://schemas.microsoft.com/office/drawing/2014/main" id="{0CD56A20-60CC-493E-AC84-4F0000BF5B8F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2897314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Precipitation Hardening Explained</a:t>
              </a:r>
            </a:p>
          </p:txBody>
        </p:sp>
        <p:sp>
          <p:nvSpPr>
            <p:cNvPr id="10" name="Content Placeholder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717A126-E6A5-4B80-8484-23DFB1993780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3842051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17- 4PH Material</a:t>
              </a:r>
            </a:p>
          </p:txBody>
        </p:sp>
        <p:sp>
          <p:nvSpPr>
            <p:cNvPr id="14" name="Content Placeholder 5">
              <a:hlinkClick r:id="rId9" action="ppaction://hlinksldjump"/>
              <a:extLst>
                <a:ext uri="{FF2B5EF4-FFF2-40B4-BE49-F238E27FC236}">
                  <a16:creationId xmlns:a16="http://schemas.microsoft.com/office/drawing/2014/main" id="{28C08A01-D5B3-4249-AD11-D376771B3F6C}"/>
                </a:ext>
              </a:extLst>
            </p:cNvPr>
            <p:cNvSpPr txBox="1">
              <a:spLocks/>
            </p:cNvSpPr>
            <p:nvPr/>
          </p:nvSpPr>
          <p:spPr>
            <a:xfrm>
              <a:off x="487416" y="1952576"/>
              <a:ext cx="4199364" cy="56716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dirty="0"/>
                <a:t>3D Systems Printer Specs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4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284E59F-BF61-45BB-A68E-26FADDFEA827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The Three ‘R’s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2291EB-6001-416F-9660-9A805923E235}"/>
              </a:ext>
            </a:extLst>
          </p:cNvPr>
          <p:cNvGrpSpPr/>
          <p:nvPr/>
        </p:nvGrpSpPr>
        <p:grpSpPr>
          <a:xfrm>
            <a:off x="594834" y="1758388"/>
            <a:ext cx="11002332" cy="2831939"/>
            <a:chOff x="822889" y="1892460"/>
            <a:chExt cx="11002332" cy="283193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D02DB7-7550-4611-B834-F65A6DC9FB4D}"/>
                </a:ext>
              </a:extLst>
            </p:cNvPr>
            <p:cNvGrpSpPr/>
            <p:nvPr/>
          </p:nvGrpSpPr>
          <p:grpSpPr>
            <a:xfrm>
              <a:off x="4499705" y="1892460"/>
              <a:ext cx="3309260" cy="2831939"/>
              <a:chOff x="4400079" y="1892460"/>
              <a:chExt cx="3309260" cy="2831939"/>
            </a:xfrm>
          </p:grpSpPr>
          <p:sp>
            <p:nvSpPr>
              <p:cNvPr id="12" name="Content Placeholder 5">
                <a:extLst>
                  <a:ext uri="{FF2B5EF4-FFF2-40B4-BE49-F238E27FC236}">
                    <a16:creationId xmlns:a16="http://schemas.microsoft.com/office/drawing/2014/main" id="{BDEA075B-0513-4F44-A53D-31EB15A89F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209" y="3962400"/>
                <a:ext cx="2667000" cy="7619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Recover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D0B8D1A-CA49-46A7-8E3F-939299E5D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0079" y="1892460"/>
                <a:ext cx="3309260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5875215-1872-46EB-9625-CA1C679D87A9}"/>
                </a:ext>
              </a:extLst>
            </p:cNvPr>
            <p:cNvGrpSpPr/>
            <p:nvPr/>
          </p:nvGrpSpPr>
          <p:grpSpPr>
            <a:xfrm>
              <a:off x="822889" y="1892460"/>
              <a:ext cx="2667000" cy="2831939"/>
              <a:chOff x="1204853" y="1892460"/>
              <a:chExt cx="2667000" cy="2831939"/>
            </a:xfrm>
          </p:grpSpPr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9C0F5CF9-3E02-4093-9A2F-8CF2F74E25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4853" y="3962400"/>
                <a:ext cx="2667000" cy="7619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Recycle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F47143E-0D52-4E09-858C-5F9FACA100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34483" y="1892460"/>
                <a:ext cx="2607740" cy="1828800"/>
                <a:chOff x="1203767" y="1828799"/>
                <a:chExt cx="2673752" cy="1875099"/>
              </a:xfrm>
            </p:grpSpPr>
            <p:sp>
              <p:nvSpPr>
                <p:cNvPr id="22" name="Content Placeholder 5">
                  <a:extLst>
                    <a:ext uri="{FF2B5EF4-FFF2-40B4-BE49-F238E27FC236}">
                      <a16:creationId xmlns:a16="http://schemas.microsoft.com/office/drawing/2014/main" id="{AD61F369-0DB1-4115-8878-59BE911698F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03767" y="1828799"/>
                  <a:ext cx="2673752" cy="1875099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dirty="0"/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90C661E-6CA5-4C1B-8CF7-6F9FD813E7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3000" r="98400">
                              <a14:foregroundMark x1="7800" y1="34000" x2="10200" y2="42200"/>
                              <a14:foregroundMark x1="10200" y1="42200" x2="10200" y2="42600"/>
                              <a14:foregroundMark x1="3138" y1="34800" x2="3000" y2="36600"/>
                              <a14:foregroundMark x1="3200" y1="34000" x2="3138" y2="34800"/>
                              <a14:foregroundMark x1="91000" y1="26000" x2="98200" y2="30800"/>
                              <a14:foregroundMark x1="98200" y1="30800" x2="98400" y2="30800"/>
                              <a14:backgroundMark x1="200" y1="33600" x2="200" y2="33600"/>
                              <a14:backgroundMark x1="200" y1="34800" x2="200" y2="348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t="14885" b="14023"/>
                <a:stretch/>
              </p:blipFill>
              <p:spPr>
                <a:xfrm>
                  <a:off x="1412112" y="2006692"/>
                  <a:ext cx="2344807" cy="16669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D9DE724-EEE4-4E4C-B57D-A57182306F76}"/>
                </a:ext>
              </a:extLst>
            </p:cNvPr>
            <p:cNvGrpSpPr/>
            <p:nvPr/>
          </p:nvGrpSpPr>
          <p:grpSpPr>
            <a:xfrm>
              <a:off x="8818781" y="1904034"/>
              <a:ext cx="3006440" cy="2815374"/>
              <a:chOff x="8297920" y="1892460"/>
              <a:chExt cx="3006440" cy="2815374"/>
            </a:xfrm>
            <a:effectLst/>
          </p:grpSpPr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37AB7D34-66EA-48F9-B22F-8757D869D6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7640" y="3945835"/>
                <a:ext cx="2667000" cy="76199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Remove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9AA74788-A9FF-405F-9411-3ADFA322D0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803"/>
              <a:stretch/>
            </p:blipFill>
            <p:spPr>
              <a:xfrm>
                <a:off x="8297920" y="1892460"/>
                <a:ext cx="3006440" cy="1828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CACDCFE-BEA2-4304-8905-D44C28B034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1837053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723FE-12B2-4C3F-A6E1-4447851D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4" y="324092"/>
            <a:ext cx="4004187" cy="91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6973E-061F-4E6A-BA66-DBE76883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86" y="1589819"/>
            <a:ext cx="11208152" cy="3727794"/>
          </a:xfrm>
          <a:prstGeom prst="roundRect">
            <a:avLst>
              <a:gd name="adj" fmla="val 5179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A0E01FE-ADBF-4700-A90D-7A873BB303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5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229291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FB19F-1ED5-41BA-BF67-1A722757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507" y="150471"/>
            <a:ext cx="10160986" cy="557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2EA662-7BD7-4D4C-A20B-4D447F6F53C9}"/>
              </a:ext>
            </a:extLst>
          </p:cNvPr>
          <p:cNvSpPr/>
          <p:nvPr/>
        </p:nvSpPr>
        <p:spPr>
          <a:xfrm>
            <a:off x="7224249" y="81023"/>
            <a:ext cx="1944546" cy="5763444"/>
          </a:xfrm>
          <a:prstGeom prst="roundRect">
            <a:avLst/>
          </a:prstGeom>
          <a:noFill/>
          <a:ln w="76200" cap="flat" cmpd="sng" algn="ctr">
            <a:solidFill>
              <a:srgbClr val="FF0000">
                <a:alpha val="80000"/>
              </a:srgbClr>
            </a:solidFill>
            <a:prstDash val="dash"/>
            <a:miter lim="800000"/>
          </a:ln>
          <a:effectLst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A35470-32DD-40EB-8054-5B4E3CD2A4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4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850039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Group Contact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46983B-CB38-4485-8D87-4A45D7FC4853}"/>
              </a:ext>
            </a:extLst>
          </p:cNvPr>
          <p:cNvGrpSpPr/>
          <p:nvPr/>
        </p:nvGrpSpPr>
        <p:grpSpPr>
          <a:xfrm>
            <a:off x="7345200" y="1441576"/>
            <a:ext cx="2133600" cy="3730899"/>
            <a:chOff x="456270" y="1690688"/>
            <a:chExt cx="2133600" cy="37308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D2B6FD-D69C-413B-87B3-CD5710D26AC0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BEB1B8-490F-4C78-ADE0-43014A007400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ago16b@my.fsu.edu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B860F65-42D6-4D54-BE85-31EE36B58862}"/>
                </a:ext>
              </a:extLst>
            </p:cNvPr>
            <p:cNvSpPr/>
            <p:nvPr/>
          </p:nvSpPr>
          <p:spPr>
            <a:xfrm>
              <a:off x="456270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6" name="Picture 4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6F2E67DF-92D9-404E-81D0-EB70BE3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70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6B9C30B-7E0E-4A2D-995E-53FD16C6C43A}"/>
              </a:ext>
            </a:extLst>
          </p:cNvPr>
          <p:cNvGrpSpPr/>
          <p:nvPr/>
        </p:nvGrpSpPr>
        <p:grpSpPr>
          <a:xfrm>
            <a:off x="9689989" y="1433071"/>
            <a:ext cx="2133600" cy="3747909"/>
            <a:chOff x="7310091" y="1692655"/>
            <a:chExt cx="2133600" cy="37479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253E4A-2A33-4E34-8E0F-FE30D92EA604}"/>
                </a:ext>
              </a:extLst>
            </p:cNvPr>
            <p:cNvSpPr txBox="1"/>
            <p:nvPr/>
          </p:nvSpPr>
          <p:spPr>
            <a:xfrm>
              <a:off x="7311021" y="4740655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3273FF-E0D3-4930-9667-0ECC6F52849F}"/>
                </a:ext>
              </a:extLst>
            </p:cNvPr>
            <p:cNvSpPr txBox="1"/>
            <p:nvPr/>
          </p:nvSpPr>
          <p:spPr>
            <a:xfrm>
              <a:off x="7311021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kr15@my.fsu.edu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9A38542-63EE-45D3-896C-C41B423C962D}"/>
                </a:ext>
              </a:extLst>
            </p:cNvPr>
            <p:cNvSpPr/>
            <p:nvPr/>
          </p:nvSpPr>
          <p:spPr>
            <a:xfrm>
              <a:off x="7310091" y="1692655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1" name="Picture 5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7997D76-A69F-459D-B083-13C6C1E8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891" y="2073655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923BD8-2DF5-4C7D-BE03-3F7A4AFB2588}"/>
              </a:ext>
            </a:extLst>
          </p:cNvPr>
          <p:cNvGrpSpPr/>
          <p:nvPr/>
        </p:nvGrpSpPr>
        <p:grpSpPr>
          <a:xfrm>
            <a:off x="2655624" y="1431973"/>
            <a:ext cx="2133600" cy="3750105"/>
            <a:chOff x="2740877" y="1690459"/>
            <a:chExt cx="2133600" cy="37501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63A3D4-82D2-4422-87D6-F767F7A42287}"/>
                </a:ext>
              </a:extLst>
            </p:cNvPr>
            <p:cNvSpPr txBox="1"/>
            <p:nvPr/>
          </p:nvSpPr>
          <p:spPr>
            <a:xfrm>
              <a:off x="2741807" y="4738459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B860D7-8970-4D1F-B50B-2110068F4375}"/>
                </a:ext>
              </a:extLst>
            </p:cNvPr>
            <p:cNvSpPr txBox="1"/>
            <p:nvPr/>
          </p:nvSpPr>
          <p:spPr>
            <a:xfrm>
              <a:off x="2741807" y="5102010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nrt15@my.fsu.edu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59C1EE5-3D77-4DE6-90D3-D366FDBDB794}"/>
                </a:ext>
              </a:extLst>
            </p:cNvPr>
            <p:cNvSpPr/>
            <p:nvPr/>
          </p:nvSpPr>
          <p:spPr>
            <a:xfrm>
              <a:off x="2740877" y="1690459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6" name="Picture 55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E6830462-F21D-4FFF-91DC-5EC4B8BA0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5677" y="2071459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566A3-5544-4334-99C8-F6A233B032DC}"/>
              </a:ext>
            </a:extLst>
          </p:cNvPr>
          <p:cNvGrpSpPr/>
          <p:nvPr/>
        </p:nvGrpSpPr>
        <p:grpSpPr>
          <a:xfrm>
            <a:off x="310836" y="1437522"/>
            <a:ext cx="2133600" cy="3739008"/>
            <a:chOff x="5025484" y="1690688"/>
            <a:chExt cx="2133600" cy="373900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AC6F8C-AB0E-4E82-BA2A-7718C0491C1E}"/>
                </a:ext>
              </a:extLst>
            </p:cNvPr>
            <p:cNvSpPr txBox="1"/>
            <p:nvPr/>
          </p:nvSpPr>
          <p:spPr>
            <a:xfrm>
              <a:off x="5026414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94240A-A173-4E06-9741-525583E27500}"/>
                </a:ext>
              </a:extLst>
            </p:cNvPr>
            <p:cNvSpPr txBox="1"/>
            <p:nvPr/>
          </p:nvSpPr>
          <p:spPr>
            <a:xfrm>
              <a:off x="5026414" y="5091142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vjg15b@my.fsu.edu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7E8EC6A-8218-457C-881F-BC0D0BF7350C}"/>
                </a:ext>
              </a:extLst>
            </p:cNvPr>
            <p:cNvSpPr/>
            <p:nvPr/>
          </p:nvSpPr>
          <p:spPr>
            <a:xfrm>
              <a:off x="5025484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1" name="Picture 60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2313F83E-7DD5-4C9F-ACD1-859462613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0284" y="2071688"/>
              <a:ext cx="1524000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2C775-6D10-4327-B3F4-E8B1D4E88CC1}"/>
              </a:ext>
            </a:extLst>
          </p:cNvPr>
          <p:cNvGrpSpPr/>
          <p:nvPr/>
        </p:nvGrpSpPr>
        <p:grpSpPr>
          <a:xfrm>
            <a:off x="5000412" y="1437522"/>
            <a:ext cx="2133600" cy="3739007"/>
            <a:chOff x="9594698" y="1690688"/>
            <a:chExt cx="2133600" cy="373900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7F9D074-3F3D-443A-A488-D8D1136B06E4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E5C6F92-9EB8-48C2-A12C-A5F6D85347D9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jd16s@my.fsu.edu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A826C329-DA57-4F64-ACA1-546D2B5D6CF4}"/>
                </a:ext>
              </a:extLst>
            </p:cNvPr>
            <p:cNvSpPr/>
            <p:nvPr/>
          </p:nvSpPr>
          <p:spPr>
            <a:xfrm>
              <a:off x="9594698" y="1690688"/>
              <a:ext cx="2133600" cy="3048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6" name="Picture 6">
              <a:extLst>
                <a:ext uri="{FF2B5EF4-FFF2-40B4-BE49-F238E27FC236}">
                  <a16:creationId xmlns:a16="http://schemas.microsoft.com/office/drawing/2014/main" id="{B30B6953-1031-49C5-8202-B5EEEBBF7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4" r="5134" b="17961"/>
            <a:stretch/>
          </p:blipFill>
          <p:spPr bwMode="auto">
            <a:xfrm flipH="1">
              <a:off x="9907346" y="2071688"/>
              <a:ext cx="1508304" cy="228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9283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592FFBA-ECF7-43C0-B032-FE58AB80E2DD}"/>
              </a:ext>
            </a:extLst>
          </p:cNvPr>
          <p:cNvSpPr txBox="1">
            <a:spLocks/>
          </p:cNvSpPr>
          <p:nvPr/>
        </p:nvSpPr>
        <p:spPr>
          <a:xfrm>
            <a:off x="186643" y="0"/>
            <a:ext cx="11885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Functional Decomposition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 Condensed" panose="02000503000000020004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72CFAE-D6BB-4CA5-BF0E-F292C44CB8BA}"/>
              </a:ext>
            </a:extLst>
          </p:cNvPr>
          <p:cNvGrpSpPr/>
          <p:nvPr/>
        </p:nvGrpSpPr>
        <p:grpSpPr>
          <a:xfrm>
            <a:off x="652525" y="1388961"/>
            <a:ext cx="10886951" cy="3912242"/>
            <a:chOff x="1441704" y="623806"/>
            <a:chExt cx="9869549" cy="52669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9C16673-EA1D-4DD9-AD42-336C5FAFF7C8}"/>
                </a:ext>
              </a:extLst>
            </p:cNvPr>
            <p:cNvSpPr/>
            <p:nvPr/>
          </p:nvSpPr>
          <p:spPr>
            <a:xfrm>
              <a:off x="5017008" y="623806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Recover Powder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AC555E-74CF-4C29-82EE-31351819F830}"/>
                </a:ext>
              </a:extLst>
            </p:cNvPr>
            <p:cNvCxnSpPr/>
            <p:nvPr/>
          </p:nvCxnSpPr>
          <p:spPr>
            <a:xfrm>
              <a:off x="6132576" y="1586970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C929DE-BB3A-4006-9F84-1403FC1153CA}"/>
                </a:ext>
              </a:extLst>
            </p:cNvPr>
            <p:cNvCxnSpPr>
              <a:cxnSpLocks/>
            </p:cNvCxnSpPr>
            <p:nvPr/>
          </p:nvCxnSpPr>
          <p:spPr>
            <a:xfrm>
              <a:off x="2501040" y="2139963"/>
              <a:ext cx="7187898" cy="15651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5D9EB21-4105-404A-B329-BE40A2F6CE9F}"/>
                </a:ext>
              </a:extLst>
            </p:cNvPr>
            <p:cNvSpPr/>
            <p:nvPr/>
          </p:nvSpPr>
          <p:spPr>
            <a:xfrm>
              <a:off x="1441704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Manage Powder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30D21B-031B-44B8-B856-4846713A9CB7}"/>
                </a:ext>
              </a:extLst>
            </p:cNvPr>
            <p:cNvCxnSpPr/>
            <p:nvPr/>
          </p:nvCxnSpPr>
          <p:spPr>
            <a:xfrm>
              <a:off x="2520696" y="2135611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C076D8-77C3-49AC-942F-F1B1B351114F}"/>
                </a:ext>
              </a:extLst>
            </p:cNvPr>
            <p:cNvCxnSpPr/>
            <p:nvPr/>
          </p:nvCxnSpPr>
          <p:spPr>
            <a:xfrm>
              <a:off x="6132576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2528D78-2ED3-43FF-805A-748E12F58FC5}"/>
                </a:ext>
              </a:extLst>
            </p:cNvPr>
            <p:cNvCxnSpPr/>
            <p:nvPr/>
          </p:nvCxnSpPr>
          <p:spPr>
            <a:xfrm>
              <a:off x="9671304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CE4BE0A-9DD0-40EB-8565-3A137AA49242}"/>
                </a:ext>
              </a:extLst>
            </p:cNvPr>
            <p:cNvSpPr/>
            <p:nvPr/>
          </p:nvSpPr>
          <p:spPr>
            <a:xfrm>
              <a:off x="5886397" y="3813052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Holds the part in the area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0DEA508-E92C-406B-A6BE-CEAC64E192AF}"/>
                </a:ext>
              </a:extLst>
            </p:cNvPr>
            <p:cNvSpPr/>
            <p:nvPr/>
          </p:nvSpPr>
          <p:spPr>
            <a:xfrm>
              <a:off x="2304820" y="4922740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Transports powder to a container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E87B5A5-9009-4CBB-9D08-F203BAFF17AC}"/>
                </a:ext>
              </a:extLst>
            </p:cNvPr>
            <p:cNvSpPr/>
            <p:nvPr/>
          </p:nvSpPr>
          <p:spPr>
            <a:xfrm>
              <a:off x="2308935" y="3809572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Separates powder from the part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F924594-3137-4DE0-84DE-B1BA86C3CF1E}"/>
                </a:ext>
              </a:extLst>
            </p:cNvPr>
            <p:cNvSpPr/>
            <p:nvPr/>
          </p:nvSpPr>
          <p:spPr>
            <a:xfrm>
              <a:off x="9487568" y="3815058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Insulates the user from powder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3A1399-DDEF-4570-99B3-9FE63A48B2F2}"/>
                </a:ext>
              </a:extLst>
            </p:cNvPr>
            <p:cNvSpPr/>
            <p:nvPr/>
          </p:nvSpPr>
          <p:spPr>
            <a:xfrm>
              <a:off x="9487567" y="4927578"/>
              <a:ext cx="1823685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Prevents powder contamination</a:t>
              </a:r>
              <a:endParaRPr lang="en-US" sz="1200" dirty="0">
                <a:solidFill>
                  <a:schemeClr val="tx1"/>
                </a:solidFill>
                <a:latin typeface="Helvetica Neue Condensed" panose="02000503000000020004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555D6C4-D0CC-4B1B-93DE-7376EDE2AB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454" y="3660032"/>
              <a:ext cx="6486" cy="175121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55BB18-BCBE-48E3-8040-09137D312092}"/>
                </a:ext>
              </a:extLst>
            </p:cNvPr>
            <p:cNvCxnSpPr>
              <a:cxnSpLocks/>
            </p:cNvCxnSpPr>
            <p:nvPr/>
          </p:nvCxnSpPr>
          <p:spPr>
            <a:xfrm>
              <a:off x="9116952" y="3666528"/>
              <a:ext cx="0" cy="1737794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F93214-1E86-4E9B-8BD8-BA9465CE8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1645" y="4294634"/>
              <a:ext cx="364754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A828005-9E5B-4660-B8E1-F258A7976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6952" y="4296640"/>
              <a:ext cx="370618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0C6654-1DA1-4ACF-A499-D97B0770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7142" y="5404322"/>
              <a:ext cx="390428" cy="75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5647B43-C949-46F0-90C3-8B0477F870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668" y="5411244"/>
              <a:ext cx="387153" cy="361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E30F86-D683-43D0-8B70-346DE33B8B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5306" y="3659607"/>
              <a:ext cx="2820" cy="64992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6E0FE05-3416-4D90-9DD6-89BC39993D38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1938153" y="4291155"/>
              <a:ext cx="370782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113218-00F6-4AD0-AFFA-45DD322467C7}"/>
                </a:ext>
              </a:extLst>
            </p:cNvPr>
            <p:cNvSpPr/>
            <p:nvPr/>
          </p:nvSpPr>
          <p:spPr>
            <a:xfrm>
              <a:off x="5017008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Support the Part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ADC3511-BAB1-487F-865B-1F5741D9E5D3}"/>
                </a:ext>
              </a:extLst>
            </p:cNvPr>
            <p:cNvSpPr/>
            <p:nvPr/>
          </p:nvSpPr>
          <p:spPr>
            <a:xfrm>
              <a:off x="8592312" y="2702538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Condensed" panose="02000503000000020004"/>
                  <a:cs typeface="Times New Roman" panose="02020603050405020304" pitchFamily="18" charset="0"/>
                </a:rPr>
                <a:t>Inhibit Powder</a:t>
              </a:r>
            </a:p>
          </p:txBody>
        </p:sp>
      </p:grp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1ED505BD-7F10-4B05-B12D-CB0DC1E72B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821495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Precipitation Hardening Explained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56A20-60CC-493E-AC84-4F0000BF5B8F}"/>
              </a:ext>
            </a:extLst>
          </p:cNvPr>
          <p:cNvSpPr txBox="1">
            <a:spLocks/>
          </p:cNvSpPr>
          <p:nvPr/>
        </p:nvSpPr>
        <p:spPr>
          <a:xfrm>
            <a:off x="352062" y="1203767"/>
            <a:ext cx="5759371" cy="4398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The strength and hardness of some materials can be increased by the formation of very small particles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is done through heat treatments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It is called “Precipitation Hardening” because the process results in very small particles, called “Precipitates”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This works because precipitates help block dislocation motion, which is an important aspect of a materials failure and properties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8755-BB0A-4871-A66C-D6FB52D13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943" y="1238492"/>
            <a:ext cx="5371151" cy="299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6569596" y="4768770"/>
            <a:ext cx="5329179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hlinkClick r:id="rId5"/>
              </a:rPr>
              <a:t>http://www.engineeringenotes.com/metallurgy/age-hardening-treatment/age-hardening-treatment-of-metals-metallurgy/26376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70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A79041-E31F-4C4A-86E4-7DD476A543D2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17- 4PH Stainless Steel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2B88E73-609D-4651-9018-DB6F01B564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331615" y="5518801"/>
            <a:ext cx="779362" cy="3032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hlinkClick r:id="rId3" action="ppaction://hlinksldjump"/>
              </a:rPr>
              <a:t>Return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7B4ECC3-7DC1-4334-B926-D06343412B39}"/>
              </a:ext>
            </a:extLst>
          </p:cNvPr>
          <p:cNvSpPr txBox="1">
            <a:spLocks/>
          </p:cNvSpPr>
          <p:nvPr/>
        </p:nvSpPr>
        <p:spPr>
          <a:xfrm>
            <a:off x="3340259" y="5058137"/>
            <a:ext cx="5329179" cy="5092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4"/>
              </a:rPr>
              <a:t>https://www.3dsystems.com/sites/default/files/2017-06/3D-Systems_17-4_PH_%28B%29_DMP_DATASHEET_US_A4_2017.06.21_WEB.pdf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577335-D644-404A-A386-AE12DAE88590}"/>
              </a:ext>
            </a:extLst>
          </p:cNvPr>
          <p:cNvGrpSpPr/>
          <p:nvPr/>
        </p:nvGrpSpPr>
        <p:grpSpPr>
          <a:xfrm>
            <a:off x="333733" y="1342662"/>
            <a:ext cx="11524534" cy="3397531"/>
            <a:chOff x="402534" y="1342662"/>
            <a:chExt cx="11524534" cy="33975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B67323B-458E-4079-89AF-EB2DCEAE8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3243" y="1342662"/>
              <a:ext cx="3697465" cy="3397531"/>
            </a:xfrm>
            <a:prstGeom prst="roundRect">
              <a:avLst>
                <a:gd name="adj" fmla="val 348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D34F211-A4A4-422A-B1FE-AC020FA6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534" y="1854276"/>
              <a:ext cx="3382388" cy="2374303"/>
            </a:xfrm>
            <a:prstGeom prst="roundRect">
              <a:avLst>
                <a:gd name="adj" fmla="val 46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35664D-2FC7-419C-9ED4-3E68AE76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6406" y="2080248"/>
              <a:ext cx="3660662" cy="1922358"/>
            </a:xfrm>
            <a:prstGeom prst="roundRect">
              <a:avLst>
                <a:gd name="adj" fmla="val 2573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28562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A471BB3-F784-480B-8BEC-26D1722CC2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282177" y="5518801"/>
            <a:ext cx="1828800" cy="3108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Arlan Ohrt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F9294B5-B69B-4845-B091-8FD323D5165B}"/>
              </a:ext>
            </a:extLst>
          </p:cNvPr>
          <p:cNvSpPr txBox="1">
            <a:spLocks/>
          </p:cNvSpPr>
          <p:nvPr/>
        </p:nvSpPr>
        <p:spPr>
          <a:xfrm>
            <a:off x="479384" y="2326511"/>
            <a:ext cx="2310115" cy="287052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92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/>
                <a:t>Outlined</a:t>
              </a:r>
              <a:r>
                <a:rPr lang="en-US" dirty="0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833489-5777-42A5-994D-FEC24386F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21271" y="1314320"/>
            <a:ext cx="3908472" cy="306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22C6684-45A1-4908-B2FE-1341972294CB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15" name="Content Placeholder 6">
              <a:extLst>
                <a:ext uri="{FF2B5EF4-FFF2-40B4-BE49-F238E27FC236}">
                  <a16:creationId xmlns:a16="http://schemas.microsoft.com/office/drawing/2014/main" id="{6F775343-6320-4B5C-A45B-6EA034909D1D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83F5963-5452-4B1E-A9C3-F5496B97A3FF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16D9D2B4-426F-49AB-940F-9C9BC032CB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E79866C0-ECC7-4007-A695-3D8F1F200A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D434AA11-8633-48A6-8837-241B25FD53DD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Arrow: Circular 11">
                <a:extLst>
                  <a:ext uri="{FF2B5EF4-FFF2-40B4-BE49-F238E27FC236}">
                    <a16:creationId xmlns:a16="http://schemas.microsoft.com/office/drawing/2014/main" id="{6B7C1817-A6AC-483E-9A87-BF62C2130F31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44B831E2-1653-46BC-B13C-A8610D921872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72D94B7E-D558-43F7-9E5A-E80CECDB25A9}"/>
              </a:ext>
            </a:extLst>
          </p:cNvPr>
          <p:cNvSpPr txBox="1">
            <a:spLocks/>
          </p:cNvSpPr>
          <p:nvPr/>
        </p:nvSpPr>
        <p:spPr>
          <a:xfrm>
            <a:off x="7758978" y="4906320"/>
            <a:ext cx="3433058" cy="559824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AFRL’s operating 3D printer is the 3D Systems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ProX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 300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103A5A52-0F9A-4AA7-935E-390A4AD45028}"/>
              </a:ext>
            </a:extLst>
          </p:cNvPr>
          <p:cNvSpPr txBox="1">
            <a:spLocks/>
          </p:cNvSpPr>
          <p:nvPr/>
        </p:nvSpPr>
        <p:spPr>
          <a:xfrm>
            <a:off x="721676" y="47332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C3A0239-43FB-4A18-9E0B-74F3C7A10D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3093946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371860"/>
              </p:ext>
            </p:extLst>
          </p:nvPr>
        </p:nvGraphicFramePr>
        <p:xfrm>
          <a:off x="872022" y="1255062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7353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99D4235-54EA-46CA-8288-20BA889454C2}"/>
              </a:ext>
            </a:extLst>
          </p:cNvPr>
          <p:cNvSpPr txBox="1">
            <a:spLocks/>
          </p:cNvSpPr>
          <p:nvPr/>
        </p:nvSpPr>
        <p:spPr>
          <a:xfrm>
            <a:off x="259466" y="0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CC881-1E72-4DDE-BA6D-A5C71432CA90}"/>
              </a:ext>
            </a:extLst>
          </p:cNvPr>
          <p:cNvGrpSpPr>
            <a:grpSpLocks noChangeAspect="1"/>
          </p:cNvGrpSpPr>
          <p:nvPr/>
        </p:nvGrpSpPr>
        <p:grpSpPr>
          <a:xfrm>
            <a:off x="6572988" y="1354238"/>
            <a:ext cx="5476257" cy="4107193"/>
            <a:chOff x="6587035" y="1850911"/>
            <a:chExt cx="5376365" cy="4032274"/>
          </a:xfrm>
        </p:grpSpPr>
        <p:pic>
          <p:nvPicPr>
            <p:cNvPr id="26" name="Picture 2" descr="national grid january GIF">
              <a:extLst>
                <a:ext uri="{FF2B5EF4-FFF2-40B4-BE49-F238E27FC236}">
                  <a16:creationId xmlns:a16="http://schemas.microsoft.com/office/drawing/2014/main" id="{4DFB3DAC-D9B1-4DFD-B476-C93FD8C39C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035" y="1850911"/>
              <a:ext cx="5376365" cy="40322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ysClr val="windowText" lastClr="000000"/>
              </a:solidFill>
            </a:ln>
            <a:effectLst/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F239B4-6CE7-4CED-9AFB-FF1B6EC21861}"/>
                </a:ext>
              </a:extLst>
            </p:cNvPr>
            <p:cNvSpPr/>
            <p:nvPr/>
          </p:nvSpPr>
          <p:spPr>
            <a:xfrm>
              <a:off x="6739434" y="1919491"/>
              <a:ext cx="2404566" cy="290309"/>
            </a:xfrm>
            <a:prstGeom prst="rect">
              <a:avLst/>
            </a:prstGeom>
            <a:solidFill>
              <a:srgbClr val="FEFEFE"/>
            </a:solidFill>
            <a:ln w="12700" cap="flat" cmpd="sng" algn="ctr">
              <a:solidFill>
                <a:srgbClr val="FEFEF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FE19D8-452C-4795-9358-5AD03C624917}"/>
              </a:ext>
            </a:extLst>
          </p:cNvPr>
          <p:cNvGrpSpPr/>
          <p:nvPr/>
        </p:nvGrpSpPr>
        <p:grpSpPr>
          <a:xfrm>
            <a:off x="304800" y="1701479"/>
            <a:ext cx="6096000" cy="2771556"/>
            <a:chOff x="304800" y="1620456"/>
            <a:chExt cx="6096000" cy="2771556"/>
          </a:xfrm>
        </p:grpSpPr>
        <p:sp>
          <p:nvSpPr>
            <p:cNvPr id="29" name="Content Placeholder 6">
              <a:extLst>
                <a:ext uri="{FF2B5EF4-FFF2-40B4-BE49-F238E27FC236}">
                  <a16:creationId xmlns:a16="http://schemas.microsoft.com/office/drawing/2014/main" id="{08B1663E-7D09-4527-A9C8-5277CECC64F4}"/>
                </a:ext>
              </a:extLst>
            </p:cNvPr>
            <p:cNvSpPr txBox="1">
              <a:spLocks/>
            </p:cNvSpPr>
            <p:nvPr/>
          </p:nvSpPr>
          <p:spPr>
            <a:xfrm>
              <a:off x="988671" y="1620456"/>
              <a:ext cx="5412129" cy="5912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 Neue" panose="02000503000000020004" pitchFamily="2" charset="0"/>
                </a:rPr>
                <a:t>Laser Powder Bed Fusion (LPBF):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 panose="02000503000000020004" pitchFamily="2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91B479-AC3F-41A8-85F8-F1CFCD29E1D0}"/>
                </a:ext>
              </a:extLst>
            </p:cNvPr>
            <p:cNvGrpSpPr/>
            <p:nvPr/>
          </p:nvGrpSpPr>
          <p:grpSpPr>
            <a:xfrm>
              <a:off x="304800" y="2313007"/>
              <a:ext cx="6096000" cy="2079005"/>
              <a:chOff x="304800" y="2590800"/>
              <a:chExt cx="6096000" cy="2079005"/>
            </a:xfrm>
          </p:grpSpPr>
          <p:sp>
            <p:nvSpPr>
              <p:cNvPr id="31" name="Content Placeholder 5">
                <a:extLst>
                  <a:ext uri="{FF2B5EF4-FFF2-40B4-BE49-F238E27FC236}">
                    <a16:creationId xmlns:a16="http://schemas.microsoft.com/office/drawing/2014/main" id="{2E154535-19EB-4783-A346-99ADF5D36F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0635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Powder Distributed in an Even Layer</a:t>
                </a:r>
              </a:p>
            </p:txBody>
          </p:sp>
          <p:sp>
            <p:nvSpPr>
              <p:cNvPr id="33" name="Content Placeholder 5">
                <a:extLst>
                  <a:ext uri="{FF2B5EF4-FFF2-40B4-BE49-F238E27FC236}">
                    <a16:creationId xmlns:a16="http://schemas.microsoft.com/office/drawing/2014/main" id="{0EBAFC20-2970-40EA-8AD4-7B2B59BAE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3400" y="2590800"/>
                <a:ext cx="2057400" cy="910964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</a:rPr>
                  <a:t>Laser Traces Layer Path to “Fuse” Material Together</a:t>
                </a:r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92F5D3AB-AE09-48F7-BAF2-1DA7827296FF}"/>
                  </a:ext>
                </a:extLst>
              </p:cNvPr>
              <p:cNvSpPr/>
              <p:nvPr/>
            </p:nvSpPr>
            <p:spPr>
              <a:xfrm>
                <a:off x="3276600" y="2863402"/>
                <a:ext cx="830861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Arrow: Circular 11">
                <a:extLst>
                  <a:ext uri="{FF2B5EF4-FFF2-40B4-BE49-F238E27FC236}">
                    <a16:creationId xmlns:a16="http://schemas.microsoft.com/office/drawing/2014/main" id="{1A460868-9558-4C84-A52E-15B332A5822F}"/>
                  </a:ext>
                </a:extLst>
              </p:cNvPr>
              <p:cNvSpPr/>
              <p:nvPr/>
            </p:nvSpPr>
            <p:spPr>
              <a:xfrm rot="10800000">
                <a:off x="2501299" y="3668665"/>
                <a:ext cx="2305019" cy="1001140"/>
              </a:xfrm>
              <a:custGeom>
                <a:avLst/>
                <a:gdLst>
                  <a:gd name="connsiteX0" fmla="*/ 143011 w 2514600"/>
                  <a:gd name="connsiteY0" fmla="*/ 1144089 h 2288177"/>
                  <a:gd name="connsiteX1" fmla="*/ 1113976 w 2514600"/>
                  <a:gd name="connsiteY1" fmla="*/ 151327 h 2288177"/>
                  <a:gd name="connsiteX2" fmla="*/ 2316016 w 2514600"/>
                  <a:gd name="connsiteY2" fmla="*/ 831890 h 2288177"/>
                  <a:gd name="connsiteX3" fmla="*/ 2448030 w 2514600"/>
                  <a:gd name="connsiteY3" fmla="*/ 831890 h 2288177"/>
                  <a:gd name="connsiteX4" fmla="*/ 2228578 w 2514600"/>
                  <a:gd name="connsiteY4" fmla="*/ 1144088 h 2288177"/>
                  <a:gd name="connsiteX5" fmla="*/ 1875986 w 2514600"/>
                  <a:gd name="connsiteY5" fmla="*/ 831890 h 2288177"/>
                  <a:gd name="connsiteX6" fmla="*/ 2002452 w 2514600"/>
                  <a:gd name="connsiteY6" fmla="*/ 831890 h 2288177"/>
                  <a:gd name="connsiteX7" fmla="*/ 1115676 w 2514600"/>
                  <a:gd name="connsiteY7" fmla="*/ 439564 h 2288177"/>
                  <a:gd name="connsiteX8" fmla="*/ 429033 w 2514600"/>
                  <a:gd name="connsiteY8" fmla="*/ 1144088 h 2288177"/>
                  <a:gd name="connsiteX9" fmla="*/ 143011 w 2514600"/>
                  <a:gd name="connsiteY9" fmla="*/ 1144089 h 2288177"/>
                  <a:gd name="connsiteX0" fmla="*/ 0 w 2305019"/>
                  <a:gd name="connsiteY0" fmla="*/ 1001140 h 1001140"/>
                  <a:gd name="connsiteX1" fmla="*/ 970965 w 2305019"/>
                  <a:gd name="connsiteY1" fmla="*/ 8378 h 1001140"/>
                  <a:gd name="connsiteX2" fmla="*/ 2173005 w 2305019"/>
                  <a:gd name="connsiteY2" fmla="*/ 688941 h 1001140"/>
                  <a:gd name="connsiteX3" fmla="*/ 2305019 w 2305019"/>
                  <a:gd name="connsiteY3" fmla="*/ 688941 h 1001140"/>
                  <a:gd name="connsiteX4" fmla="*/ 2005668 w 2305019"/>
                  <a:gd name="connsiteY4" fmla="*/ 1001139 h 1001140"/>
                  <a:gd name="connsiteX5" fmla="*/ 1732975 w 2305019"/>
                  <a:gd name="connsiteY5" fmla="*/ 688941 h 1001140"/>
                  <a:gd name="connsiteX6" fmla="*/ 1859441 w 2305019"/>
                  <a:gd name="connsiteY6" fmla="*/ 688941 h 1001140"/>
                  <a:gd name="connsiteX7" fmla="*/ 972665 w 2305019"/>
                  <a:gd name="connsiteY7" fmla="*/ 296615 h 1001140"/>
                  <a:gd name="connsiteX8" fmla="*/ 286022 w 2305019"/>
                  <a:gd name="connsiteY8" fmla="*/ 1001139 h 1001140"/>
                  <a:gd name="connsiteX9" fmla="*/ 0 w 2305019"/>
                  <a:gd name="connsiteY9" fmla="*/ 1001140 h 1001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05019" h="1001140">
                    <a:moveTo>
                      <a:pt x="0" y="1001140"/>
                    </a:moveTo>
                    <a:cubicBezTo>
                      <a:pt x="0" y="498037"/>
                      <a:pt x="415618" y="73089"/>
                      <a:pt x="970965" y="8378"/>
                    </a:cubicBezTo>
                    <a:cubicBezTo>
                      <a:pt x="1501548" y="-53447"/>
                      <a:pt x="2006150" y="232244"/>
                      <a:pt x="2173005" y="688941"/>
                    </a:cubicBezTo>
                    <a:lnTo>
                      <a:pt x="2305019" y="688941"/>
                    </a:lnTo>
                    <a:lnTo>
                      <a:pt x="2005668" y="1001139"/>
                    </a:lnTo>
                    <a:lnTo>
                      <a:pt x="1732975" y="688941"/>
                    </a:lnTo>
                    <a:lnTo>
                      <a:pt x="1859441" y="688941"/>
                    </a:lnTo>
                    <a:cubicBezTo>
                      <a:pt x="1698208" y="402123"/>
                      <a:pt x="1336512" y="242102"/>
                      <a:pt x="972665" y="296615"/>
                    </a:cubicBezTo>
                    <a:cubicBezTo>
                      <a:pt x="575800" y="356075"/>
                      <a:pt x="286022" y="653399"/>
                      <a:pt x="286022" y="1001139"/>
                    </a:cubicBezTo>
                    <a:lnTo>
                      <a:pt x="0" y="1001140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Arrow: Right 35">
                <a:extLst>
                  <a:ext uri="{FF2B5EF4-FFF2-40B4-BE49-F238E27FC236}">
                    <a16:creationId xmlns:a16="http://schemas.microsoft.com/office/drawing/2014/main" id="{00AA112A-AA97-4591-A282-8CAC7156B5E9}"/>
                  </a:ext>
                </a:extLst>
              </p:cNvPr>
              <p:cNvSpPr/>
              <p:nvPr/>
            </p:nvSpPr>
            <p:spPr>
              <a:xfrm>
                <a:off x="304800" y="2863402"/>
                <a:ext cx="543757" cy="365760"/>
              </a:xfrm>
              <a:prstGeom prst="rightArrow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FE872FA0-9CC2-432E-B7F2-DF61362F20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BDDC443-CD54-4E09-A4BE-E2C628948465}"/>
              </a:ext>
            </a:extLst>
          </p:cNvPr>
          <p:cNvSpPr txBox="1">
            <a:spLocks/>
          </p:cNvSpPr>
          <p:nvPr/>
        </p:nvSpPr>
        <p:spPr>
          <a:xfrm>
            <a:off x="193356" y="4682401"/>
            <a:ext cx="6172201" cy="79165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This process results in a large amount of “unfused” powder. This powder should be recycled.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2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D78B41-50C0-4261-9D12-0F4FB6AFF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455" y="1489841"/>
            <a:ext cx="5171091" cy="3878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731B4EC1-299E-4495-A621-02CEB35B5893}"/>
              </a:ext>
            </a:extLst>
          </p:cNvPr>
          <p:cNvSpPr/>
          <p:nvPr/>
        </p:nvSpPr>
        <p:spPr>
          <a:xfrm rot="7865214">
            <a:off x="6976807" y="2616497"/>
            <a:ext cx="2678216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1CAF8E5-8892-49F4-A055-2E96A41AA69F}"/>
              </a:ext>
            </a:extLst>
          </p:cNvPr>
          <p:cNvSpPr/>
          <p:nvPr/>
        </p:nvSpPr>
        <p:spPr>
          <a:xfrm rot="13423215">
            <a:off x="7867822" y="4531886"/>
            <a:ext cx="164605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D406381-C466-47C9-B251-2E67A0131819}"/>
              </a:ext>
            </a:extLst>
          </p:cNvPr>
          <p:cNvSpPr/>
          <p:nvPr/>
        </p:nvSpPr>
        <p:spPr>
          <a:xfrm rot="19080999">
            <a:off x="2773475" y="4538222"/>
            <a:ext cx="161142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09A01D-FBC9-42C4-BFEB-5B6D88A7D2A2}"/>
              </a:ext>
            </a:extLst>
          </p:cNvPr>
          <p:cNvSpPr/>
          <p:nvPr/>
        </p:nvSpPr>
        <p:spPr>
          <a:xfrm>
            <a:off x="2804803" y="504318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830F33-90D9-4C16-B9BE-3A2865B24022}"/>
              </a:ext>
            </a:extLst>
          </p:cNvPr>
          <p:cNvSpPr/>
          <p:nvPr/>
        </p:nvSpPr>
        <p:spPr>
          <a:xfrm>
            <a:off x="9113105" y="1574697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B5D432-B206-4D1E-820B-5C9F165F8DE4}"/>
              </a:ext>
            </a:extLst>
          </p:cNvPr>
          <p:cNvSpPr/>
          <p:nvPr/>
        </p:nvSpPr>
        <p:spPr>
          <a:xfrm>
            <a:off x="9194127" y="5066336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112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Metal Additive Manufacturing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F897EDB-1EFE-49C0-9C8F-59D67919D056}"/>
              </a:ext>
            </a:extLst>
          </p:cNvPr>
          <p:cNvSpPr txBox="1">
            <a:spLocks/>
          </p:cNvSpPr>
          <p:nvPr/>
        </p:nvSpPr>
        <p:spPr>
          <a:xfrm>
            <a:off x="634133" y="4928886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Roller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F70DD9FE-669B-405E-AD43-FCA1ABD51711}"/>
              </a:ext>
            </a:extLst>
          </p:cNvPr>
          <p:cNvSpPr txBox="1">
            <a:spLocks/>
          </p:cNvSpPr>
          <p:nvPr/>
        </p:nvSpPr>
        <p:spPr>
          <a:xfrm>
            <a:off x="9308427" y="4955315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Overflow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6716C962-552A-4134-AD1D-247B380BF49E}"/>
              </a:ext>
            </a:extLst>
          </p:cNvPr>
          <p:cNvSpPr txBox="1">
            <a:spLocks/>
          </p:cNvSpPr>
          <p:nvPr/>
        </p:nvSpPr>
        <p:spPr>
          <a:xfrm>
            <a:off x="9227405" y="1460397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Build Plate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9658FF6-3EB9-4C8D-B2C5-B81E0EE7E8CE}"/>
              </a:ext>
            </a:extLst>
          </p:cNvPr>
          <p:cNvSpPr/>
          <p:nvPr/>
        </p:nvSpPr>
        <p:spPr>
          <a:xfrm rot="2396504">
            <a:off x="2750775" y="2652350"/>
            <a:ext cx="3171779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0D4CA4-87B2-46B0-854F-97297F3CB54E}"/>
              </a:ext>
            </a:extLst>
          </p:cNvPr>
          <p:cNvSpPr/>
          <p:nvPr/>
        </p:nvSpPr>
        <p:spPr>
          <a:xfrm>
            <a:off x="2956304" y="1594568"/>
            <a:ext cx="228600" cy="2286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A400D5E-9A58-4522-AD55-3E7A295FE647}"/>
              </a:ext>
            </a:extLst>
          </p:cNvPr>
          <p:cNvSpPr txBox="1">
            <a:spLocks/>
          </p:cNvSpPr>
          <p:nvPr/>
        </p:nvSpPr>
        <p:spPr>
          <a:xfrm>
            <a:off x="784604" y="1480268"/>
            <a:ext cx="2286000" cy="457200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Powder Supply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146602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7CE14C-58F5-4246-8DE8-969C9FF99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995693B4-F131-4DE9-9683-B7A0ACFBD158}"/>
              </a:ext>
            </a:extLst>
          </p:cNvPr>
          <p:cNvSpPr txBox="1">
            <a:spLocks/>
          </p:cNvSpPr>
          <p:nvPr/>
        </p:nvSpPr>
        <p:spPr>
          <a:xfrm>
            <a:off x="702680" y="0"/>
            <a:ext cx="11125200" cy="95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 Condensed" panose="02000503000000020004" pitchFamily="2" charset="0"/>
              </a:rPr>
              <a:t>Project Background – The Metal Used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48D2D820-3910-4212-869E-F8B140CD05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21387" y="5518801"/>
            <a:ext cx="1589590" cy="3032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Joshua Dorfman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7494FF-D51B-41C6-876E-EAD22B967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2986" r="1172" b="3213"/>
          <a:stretch/>
        </p:blipFill>
        <p:spPr>
          <a:xfrm>
            <a:off x="294607" y="3589479"/>
            <a:ext cx="5943600" cy="2020047"/>
          </a:xfrm>
          <a:prstGeom prst="roundRect">
            <a:avLst>
              <a:gd name="adj" fmla="val 6716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79663E3-3541-4FE9-A733-869351FF2741}"/>
              </a:ext>
            </a:extLst>
          </p:cNvPr>
          <p:cNvSpPr txBox="1">
            <a:spLocks/>
          </p:cNvSpPr>
          <p:nvPr/>
        </p:nvSpPr>
        <p:spPr>
          <a:xfrm>
            <a:off x="294607" y="1854705"/>
            <a:ext cx="5943600" cy="1541638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General Info: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Purchasable from 3D Systems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1800" dirty="0">
                <a:solidFill>
                  <a:prstClr val="black"/>
                </a:solidFill>
              </a:rPr>
              <a:t>Particle Size: 10 – 15 </a:t>
            </a:r>
            <a:r>
              <a:rPr 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(Paper thickness is ~ 100 </a:t>
            </a:r>
            <a:r>
              <a:rPr 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μm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Martensitic Steel (Magnetic)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C4244B9-BC65-41BF-879C-7B38138F0DAA}"/>
              </a:ext>
            </a:extLst>
          </p:cNvPr>
          <p:cNvSpPr txBox="1">
            <a:spLocks/>
          </p:cNvSpPr>
          <p:nvPr/>
        </p:nvSpPr>
        <p:spPr>
          <a:xfrm>
            <a:off x="767306" y="884861"/>
            <a:ext cx="10995948" cy="46491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17– 4PH Stainless Steel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</a:rPr>
              <a:t>: </a:t>
            </a:r>
            <a:r>
              <a:rPr lang="en-US" sz="2600" dirty="0">
                <a:solidFill>
                  <a:prstClr val="black"/>
                </a:solidFill>
              </a:rPr>
              <a:t>17% Chromium, 4% Nickel, Precipitation Hardening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7EDEDF14-8CA7-4A3D-B7CB-C1946152249A}"/>
              </a:ext>
            </a:extLst>
          </p:cNvPr>
          <p:cNvSpPr txBox="1">
            <a:spLocks/>
          </p:cNvSpPr>
          <p:nvPr/>
        </p:nvSpPr>
        <p:spPr>
          <a:xfrm>
            <a:off x="-2639889" y="2552440"/>
            <a:ext cx="2487489" cy="326571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</a:endParaRPr>
          </a:p>
        </p:txBody>
      </p:sp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F20EA5E9-89DD-4CA6-8E93-8807A3729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6296" r="19697" b="5017"/>
          <a:stretch/>
        </p:blipFill>
        <p:spPr>
          <a:xfrm rot="5400000">
            <a:off x="7378321" y="1662812"/>
            <a:ext cx="3681851" cy="3568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01548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8AD569-D4FA-4F22-9F84-28286F5CF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256231-e987-401e-8bdb-e6b916ead0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http://www.w3.org/XML/1998/namespace"/>
    <ds:schemaRef ds:uri="http://schemas.openxmlformats.org/package/2006/metadata/core-properties"/>
    <ds:schemaRef ds:uri="http://purl.org/dc/terms/"/>
    <ds:schemaRef ds:uri="66256231-e987-401e-8bdb-e6b916ead02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190128[5252]</Template>
  <TotalTime>2500</TotalTime>
  <Words>2592</Words>
  <Application>Microsoft Office PowerPoint</Application>
  <PresentationFormat>Widescreen</PresentationFormat>
  <Paragraphs>980</Paragraphs>
  <Slides>60</Slides>
  <Notes>6</Notes>
  <HiddenSlides>13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Cambria Math</vt:lpstr>
      <vt:lpstr>Halv</vt:lpstr>
      <vt:lpstr>Helvetica Neue</vt:lpstr>
      <vt:lpstr>Helvetica Neue Condensed</vt:lpstr>
      <vt:lpstr>Wingdings</vt:lpstr>
      <vt:lpstr>Office Theme</vt:lpstr>
      <vt:lpstr> </vt:lpstr>
      <vt:lpstr>Team 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Arlan Ohrt</dc:creator>
  <cp:lastModifiedBy>Arlan Ohrt</cp:lastModifiedBy>
  <cp:revision>82</cp:revision>
  <cp:lastPrinted>2019-06-10T18:00:15Z</cp:lastPrinted>
  <dcterms:created xsi:type="dcterms:W3CDTF">2019-10-19T15:14:50Z</dcterms:created>
  <dcterms:modified xsi:type="dcterms:W3CDTF">2019-11-01T20:45:41Z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